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9" r:id="rId4"/>
    <p:sldMasterId id="2147483825" r:id="rId5"/>
    <p:sldMasterId id="2147483864" r:id="rId6"/>
    <p:sldMasterId id="2147483936" r:id="rId7"/>
    <p:sldMasterId id="2147483914" r:id="rId8"/>
  </p:sldMasterIdLst>
  <p:notesMasterIdLst>
    <p:notesMasterId r:id="rId58"/>
  </p:notesMasterIdLst>
  <p:handoutMasterIdLst>
    <p:handoutMasterId r:id="rId59"/>
  </p:handoutMasterIdLst>
  <p:sldIdLst>
    <p:sldId id="261" r:id="rId9"/>
    <p:sldId id="319" r:id="rId10"/>
    <p:sldId id="340" r:id="rId11"/>
    <p:sldId id="322" r:id="rId12"/>
    <p:sldId id="342" r:id="rId13"/>
    <p:sldId id="343" r:id="rId14"/>
    <p:sldId id="366" r:id="rId15"/>
    <p:sldId id="365" r:id="rId16"/>
    <p:sldId id="367" r:id="rId17"/>
    <p:sldId id="344" r:id="rId18"/>
    <p:sldId id="345" r:id="rId19"/>
    <p:sldId id="346" r:id="rId20"/>
    <p:sldId id="347" r:id="rId21"/>
    <p:sldId id="314" r:id="rId22"/>
    <p:sldId id="348" r:id="rId23"/>
    <p:sldId id="350" r:id="rId24"/>
    <p:sldId id="349" r:id="rId25"/>
    <p:sldId id="351" r:id="rId26"/>
    <p:sldId id="354" r:id="rId27"/>
    <p:sldId id="355" r:id="rId28"/>
    <p:sldId id="352" r:id="rId29"/>
    <p:sldId id="353" r:id="rId30"/>
    <p:sldId id="341" r:id="rId31"/>
    <p:sldId id="339" r:id="rId32"/>
    <p:sldId id="356" r:id="rId33"/>
    <p:sldId id="361" r:id="rId34"/>
    <p:sldId id="357" r:id="rId35"/>
    <p:sldId id="358" r:id="rId36"/>
    <p:sldId id="359" r:id="rId37"/>
    <p:sldId id="360" r:id="rId38"/>
    <p:sldId id="362" r:id="rId39"/>
    <p:sldId id="363" r:id="rId40"/>
    <p:sldId id="364" r:id="rId41"/>
    <p:sldId id="368" r:id="rId42"/>
    <p:sldId id="369" r:id="rId43"/>
    <p:sldId id="370" r:id="rId44"/>
    <p:sldId id="371" r:id="rId45"/>
    <p:sldId id="372" r:id="rId46"/>
    <p:sldId id="373" r:id="rId47"/>
    <p:sldId id="374" r:id="rId48"/>
    <p:sldId id="377" r:id="rId49"/>
    <p:sldId id="304" r:id="rId50"/>
    <p:sldId id="378" r:id="rId51"/>
    <p:sldId id="379" r:id="rId52"/>
    <p:sldId id="380" r:id="rId53"/>
    <p:sldId id="381" r:id="rId54"/>
    <p:sldId id="382" r:id="rId55"/>
    <p:sldId id="375" r:id="rId56"/>
    <p:sldId id="376" r:id="rId57"/>
  </p:sldIdLst>
  <p:sldSz cx="9144000" cy="5143500" type="screen16x9"/>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ppendix" id="{F9B5A1FD-390E-D04C-85F9-F1CA8C2B2436}">
          <p14:sldIdLst/>
        </p14:section>
        <p14:section name="Animated Title Slides" id="{CC49AC64-AD5F-4A94-8C16-5CBA7E1B7914}">
          <p14:sldIdLst>
            <p14:sldId id="261"/>
          </p14:sldIdLst>
        </p14:section>
        <p14:section name="Agenda" id="{9307B99F-98FE-47A7-A07B-670C692D99F7}">
          <p14:sldIdLst>
            <p14:sldId id="319"/>
          </p14:sldIdLst>
        </p14:section>
        <p14:section name="2018.1 MIU Enancements" id="{3E26067A-33E6-4C12-ABED-B7CBFB9F8AEB}">
          <p14:sldIdLst>
            <p14:sldId id="340"/>
            <p14:sldId id="322"/>
            <p14:sldId id="342"/>
            <p14:sldId id="343"/>
            <p14:sldId id="366"/>
            <p14:sldId id="365"/>
            <p14:sldId id="367"/>
            <p14:sldId id="344"/>
            <p14:sldId id="345"/>
            <p14:sldId id="346"/>
            <p14:sldId id="347"/>
            <p14:sldId id="314"/>
            <p14:sldId id="348"/>
            <p14:sldId id="350"/>
            <p14:sldId id="349"/>
            <p14:sldId id="351"/>
            <p14:sldId id="354"/>
            <p14:sldId id="355"/>
            <p14:sldId id="352"/>
            <p14:sldId id="353"/>
          </p14:sldIdLst>
        </p14:section>
        <p14:section name="2019.1 Release Enhancements" id="{7453B6DE-9B74-430B-9D1C-D8ED4C61266A}">
          <p14:sldIdLst>
            <p14:sldId id="341"/>
            <p14:sldId id="339"/>
            <p14:sldId id="356"/>
            <p14:sldId id="361"/>
            <p14:sldId id="357"/>
            <p14:sldId id="358"/>
            <p14:sldId id="359"/>
            <p14:sldId id="360"/>
            <p14:sldId id="362"/>
            <p14:sldId id="363"/>
            <p14:sldId id="364"/>
            <p14:sldId id="368"/>
            <p14:sldId id="369"/>
            <p14:sldId id="370"/>
            <p14:sldId id="371"/>
            <p14:sldId id="372"/>
            <p14:sldId id="373"/>
            <p14:sldId id="374"/>
            <p14:sldId id="377"/>
            <p14:sldId id="304"/>
            <p14:sldId id="378"/>
            <p14:sldId id="379"/>
            <p14:sldId id="380"/>
            <p14:sldId id="381"/>
            <p14:sldId id="382"/>
            <p14:sldId id="375"/>
            <p14:sldId id="376"/>
          </p14:sldIdLst>
        </p14:section>
      </p14:sectionLst>
    </p:ext>
    <p:ext uri="{EFAFB233-063F-42B5-8137-9DF3F51BA10A}">
      <p15:sldGuideLst xmlns:p15="http://schemas.microsoft.com/office/powerpoint/2012/main">
        <p15:guide id="1" orient="horz" pos="101">
          <p15:clr>
            <a:srgbClr val="A4A3A4"/>
          </p15:clr>
        </p15:guide>
        <p15:guide id="2" orient="horz" pos="579">
          <p15:clr>
            <a:srgbClr val="A4A3A4"/>
          </p15:clr>
        </p15:guide>
        <p15:guide id="3" orient="horz" pos="1620">
          <p15:clr>
            <a:srgbClr val="A4A3A4"/>
          </p15:clr>
        </p15:guide>
        <p15:guide id="4" pos="2880">
          <p15:clr>
            <a:srgbClr val="A4A3A4"/>
          </p15:clr>
        </p15:guide>
        <p15:guide id="5" pos="210">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840"/>
    <a:srgbClr val="1F497D"/>
    <a:srgbClr val="234A1D"/>
    <a:srgbClr val="B2C42A"/>
    <a:srgbClr val="275020"/>
    <a:srgbClr val="9DAD25"/>
    <a:srgbClr val="40528F"/>
    <a:srgbClr val="8F9B49"/>
    <a:srgbClr val="4E67A1"/>
    <a:srgbClr val="A1A8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296810-A885-4BE3-A3E7-6D5BEEA58F3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21" autoAdjust="0"/>
    <p:restoredTop sz="81287" autoAdjust="0"/>
  </p:normalViewPr>
  <p:slideViewPr>
    <p:cSldViewPr snapToGrid="0">
      <p:cViewPr varScale="1">
        <p:scale>
          <a:sx n="123" d="100"/>
          <a:sy n="123" d="100"/>
        </p:scale>
        <p:origin x="918" y="96"/>
      </p:cViewPr>
      <p:guideLst>
        <p:guide orient="horz" pos="101"/>
        <p:guide orient="horz" pos="579"/>
        <p:guide orient="horz" pos="1620"/>
        <p:guide pos="2880"/>
        <p:guide pos="21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Grid="0">
      <p:cViewPr varScale="1">
        <p:scale>
          <a:sx n="85" d="100"/>
          <a:sy n="85" d="100"/>
        </p:scale>
        <p:origin x="-3834" y="-96"/>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9CA14C55-E12A-45E6-87F3-7EAADE4C1D12}" type="datetimeFigureOut">
              <a:rPr lang="en-US" smtClean="0"/>
              <a:pPr/>
              <a:t>5/2/2019</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C9800986-36CF-41DA-8955-9695234E1142}" type="slidenum">
              <a:rPr lang="en-US" smtClean="0"/>
              <a:pPr/>
              <a:t>‹#›</a:t>
            </a:fld>
            <a:endParaRPr lang="en-US"/>
          </a:p>
        </p:txBody>
      </p:sp>
    </p:spTree>
    <p:extLst>
      <p:ext uri="{BB962C8B-B14F-4D97-AF65-F5344CB8AC3E}">
        <p14:creationId xmlns:p14="http://schemas.microsoft.com/office/powerpoint/2010/main" val="2143364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959CAFB7-E13F-4384-95CE-291BAEA2830B}" type="datetimeFigureOut">
              <a:rPr lang="en-US" smtClean="0"/>
              <a:pPr/>
              <a:t>5/2/2019</a:t>
            </a:fld>
            <a:endParaRPr lang="en-US"/>
          </a:p>
        </p:txBody>
      </p:sp>
      <p:sp>
        <p:nvSpPr>
          <p:cNvPr id="4" name="Slide Image Placeholder 3"/>
          <p:cNvSpPr>
            <a:spLocks noGrp="1" noRot="1" noChangeAspect="1"/>
          </p:cNvSpPr>
          <p:nvPr>
            <p:ph type="sldImg" idx="2"/>
          </p:nvPr>
        </p:nvSpPr>
        <p:spPr>
          <a:xfrm>
            <a:off x="407988" y="698500"/>
            <a:ext cx="6203950" cy="348932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9D1FE447-DA53-4191-97C8-F522C13BDE27}" type="slidenum">
              <a:rPr lang="en-US" smtClean="0"/>
              <a:pPr/>
              <a:t>‹#›</a:t>
            </a:fld>
            <a:endParaRPr lang="en-US"/>
          </a:p>
        </p:txBody>
      </p:sp>
    </p:spTree>
    <p:extLst>
      <p:ext uri="{BB962C8B-B14F-4D97-AF65-F5344CB8AC3E}">
        <p14:creationId xmlns:p14="http://schemas.microsoft.com/office/powerpoint/2010/main" val="1433602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werphelp.tylertech.com/nwerp_help_2018.1/Content/Human%20Resources/Reports/Earnings%20Reports/GL%20Distribution%20Report.htm?cshid=720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nwerphelp.tylertech.com/Walkthroughs/Help%20Central%20Introduction%20Merged%20Background/"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1FE447-DA53-4191-97C8-F522C13BDE27}" type="slidenum">
              <a:rPr lang="en-US" smtClean="0"/>
              <a:pPr/>
              <a:t>1</a:t>
            </a:fld>
            <a:endParaRPr lang="en-US"/>
          </a:p>
        </p:txBody>
      </p:sp>
    </p:spTree>
    <p:extLst>
      <p:ext uri="{BB962C8B-B14F-4D97-AF65-F5344CB8AC3E}">
        <p14:creationId xmlns:p14="http://schemas.microsoft.com/office/powerpoint/2010/main" val="2254788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mean?  This means we added the functionality of incorporating hours codes with a calc type of “other percent” into the Standard FLSA calculation.  (no changes to setup or UI)</a:t>
            </a:r>
          </a:p>
          <a:p>
            <a:r>
              <a:rPr lang="en-US" dirty="0"/>
              <a:t>Why?  This allows for more flexibility with time entry in combination with FLSA </a:t>
            </a:r>
          </a:p>
          <a:p>
            <a:endParaRPr lang="en-US" dirty="0"/>
          </a:p>
          <a:p>
            <a:r>
              <a:rPr lang="en-US" dirty="0"/>
              <a:t>[FLSA (Fair Labor Standards Act)- set up: Maintenance &gt; Human Resources &gt; Earnings Maintenance &gt; FLSA]</a:t>
            </a:r>
          </a:p>
          <a:p>
            <a:endParaRPr lang="en-US" dirty="0"/>
          </a:p>
        </p:txBody>
      </p:sp>
      <p:sp>
        <p:nvSpPr>
          <p:cNvPr id="4" name="Slide Number Placeholder 3"/>
          <p:cNvSpPr>
            <a:spLocks noGrp="1"/>
          </p:cNvSpPr>
          <p:nvPr>
            <p:ph type="sldNum" sz="quarter" idx="10"/>
          </p:nvPr>
        </p:nvSpPr>
        <p:spPr/>
        <p:txBody>
          <a:bodyPr/>
          <a:lstStyle/>
          <a:p>
            <a:fld id="{9D1FE447-DA53-4191-97C8-F522C13BDE27}" type="slidenum">
              <a:rPr lang="en-US" smtClean="0"/>
              <a:pPr/>
              <a:t>10</a:t>
            </a:fld>
            <a:endParaRPr lang="en-US"/>
          </a:p>
        </p:txBody>
      </p:sp>
    </p:spTree>
    <p:extLst>
      <p:ext uri="{BB962C8B-B14F-4D97-AF65-F5344CB8AC3E}">
        <p14:creationId xmlns:p14="http://schemas.microsoft.com/office/powerpoint/2010/main" val="1110166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payroll is validated so we can get the flat amount.</a:t>
            </a:r>
          </a:p>
          <a:p>
            <a:r>
              <a:rPr lang="en-US" dirty="0"/>
              <a:t>It will be treated the same as any “other amount” </a:t>
            </a:r>
          </a:p>
          <a:p>
            <a:r>
              <a:rPr lang="en-US" dirty="0"/>
              <a:t>Example: Education Incentive that is 5% of gross.  Setup as hours code as other percent.  This will now be calculated in FLSA as if it were a flat amount.</a:t>
            </a:r>
          </a:p>
          <a:p>
            <a:r>
              <a:rPr lang="en-US" dirty="0"/>
              <a:t>See next screen shot for the calculation.  It the same but now we can incorporate the other percent.</a:t>
            </a:r>
          </a:p>
          <a:p>
            <a:r>
              <a:rPr lang="en-US" dirty="0"/>
              <a:t> formula will be used to determine the FLSA gross where Other Percent did not get included before this update.</a:t>
            </a:r>
          </a:p>
        </p:txBody>
      </p:sp>
      <p:sp>
        <p:nvSpPr>
          <p:cNvPr id="4" name="Slide Number Placeholder 3"/>
          <p:cNvSpPr>
            <a:spLocks noGrp="1"/>
          </p:cNvSpPr>
          <p:nvPr>
            <p:ph type="sldNum" sz="quarter" idx="10"/>
          </p:nvPr>
        </p:nvSpPr>
        <p:spPr/>
        <p:txBody>
          <a:bodyPr/>
          <a:lstStyle/>
          <a:p>
            <a:fld id="{9D1FE447-DA53-4191-97C8-F522C13BDE27}" type="slidenum">
              <a:rPr lang="en-US" smtClean="0"/>
              <a:pPr/>
              <a:t>11</a:t>
            </a:fld>
            <a:endParaRPr lang="en-US"/>
          </a:p>
        </p:txBody>
      </p:sp>
    </p:spTree>
    <p:extLst>
      <p:ext uri="{BB962C8B-B14F-4D97-AF65-F5344CB8AC3E}">
        <p14:creationId xmlns:p14="http://schemas.microsoft.com/office/powerpoint/2010/main" val="2208185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allow administrators to delete shared reports created by other uses</a:t>
            </a:r>
          </a:p>
          <a:p>
            <a:r>
              <a:rPr lang="en-US" dirty="0"/>
              <a:t>Why? In 2018.1, since managers can't change passwords to log in under other users' accounts, there's no way to delete Saved Reports </a:t>
            </a:r>
          </a:p>
          <a:p>
            <a:r>
              <a:rPr lang="en-US" dirty="0"/>
              <a:t>Example: User is now inactive and the cannot remove a shared report.  It may no longer be useful or we may not want to reference that user name anymore.</a:t>
            </a:r>
          </a:p>
          <a:p>
            <a:r>
              <a:rPr lang="en-US" dirty="0"/>
              <a:t>Load the saved report and hit delete.</a:t>
            </a:r>
          </a:p>
        </p:txBody>
      </p:sp>
      <p:sp>
        <p:nvSpPr>
          <p:cNvPr id="4" name="Slide Number Placeholder 3"/>
          <p:cNvSpPr>
            <a:spLocks noGrp="1"/>
          </p:cNvSpPr>
          <p:nvPr>
            <p:ph type="sldNum" sz="quarter" idx="10"/>
          </p:nvPr>
        </p:nvSpPr>
        <p:spPr/>
        <p:txBody>
          <a:bodyPr/>
          <a:lstStyle/>
          <a:p>
            <a:fld id="{9D1FE447-DA53-4191-97C8-F522C13BDE27}" type="slidenum">
              <a:rPr lang="en-US" smtClean="0"/>
              <a:pPr/>
              <a:t>12</a:t>
            </a:fld>
            <a:endParaRPr lang="en-US"/>
          </a:p>
        </p:txBody>
      </p:sp>
    </p:spTree>
    <p:extLst>
      <p:ext uri="{BB962C8B-B14F-4D97-AF65-F5344CB8AC3E}">
        <p14:creationId xmlns:p14="http://schemas.microsoft.com/office/powerpoint/2010/main" val="3483031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it? New Report that provides detailed payroll data.</a:t>
            </a:r>
          </a:p>
          <a:p>
            <a:r>
              <a:rPr lang="en-US" dirty="0"/>
              <a:t>Why did we do it?  This helps combine a unique set of data into one table that will be extremely valuable for the finance user who deals with payroll.</a:t>
            </a:r>
          </a:p>
          <a:p>
            <a:r>
              <a:rPr lang="en-US" dirty="0"/>
              <a:t>Example of its uses on next slide, lets take a look at some results.</a:t>
            </a:r>
          </a:p>
          <a:p>
            <a:endParaRPr lang="en-US" dirty="0"/>
          </a:p>
          <a:p>
            <a:r>
              <a:rPr lang="en-US" dirty="0"/>
              <a:t>The permission for this report is “G/L Distribution Report”</a:t>
            </a:r>
          </a:p>
          <a:p>
            <a:r>
              <a:rPr lang="en-US" dirty="0"/>
              <a:t>The report is located [Human Resources &gt; Reports &gt; Earnings Reports &gt; G/L Distribution Report]</a:t>
            </a:r>
          </a:p>
        </p:txBody>
      </p:sp>
      <p:sp>
        <p:nvSpPr>
          <p:cNvPr id="4" name="Slide Number Placeholder 3"/>
          <p:cNvSpPr>
            <a:spLocks noGrp="1"/>
          </p:cNvSpPr>
          <p:nvPr>
            <p:ph type="sldNum" sz="quarter" idx="10"/>
          </p:nvPr>
        </p:nvSpPr>
        <p:spPr/>
        <p:txBody>
          <a:bodyPr/>
          <a:lstStyle/>
          <a:p>
            <a:fld id="{9D1FE447-DA53-4191-97C8-F522C13BDE27}" type="slidenum">
              <a:rPr lang="en-US" smtClean="0"/>
              <a:pPr/>
              <a:t>13</a:t>
            </a:fld>
            <a:endParaRPr lang="en-US"/>
          </a:p>
        </p:txBody>
      </p:sp>
    </p:spTree>
    <p:extLst>
      <p:ext uri="{BB962C8B-B14F-4D97-AF65-F5344CB8AC3E}">
        <p14:creationId xmlns:p14="http://schemas.microsoft.com/office/powerpoint/2010/main" val="2782801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filter and sort in the grid or just export to MS Excel and filter and sort from there.</a:t>
            </a:r>
          </a:p>
          <a:p>
            <a:r>
              <a:rPr lang="en-US" dirty="0"/>
              <a:t>The detailed information is available the day after a payroll batch is posted. Help Central – has a great section on this area; </a:t>
            </a:r>
            <a:r>
              <a:rPr lang="en-US" dirty="0">
                <a:hlinkClick r:id="rId3"/>
              </a:rPr>
              <a:t>https://nwerphelp.tylertech.com/nwerp_help_2018.1/Content/Human%20Resources/Reports/Earnings%20Reports/GL%20Distribution%20Report.htm?cshid=7201</a:t>
            </a:r>
            <a:r>
              <a:rPr lang="en-US" dirty="0"/>
              <a:t> </a:t>
            </a:r>
          </a:p>
        </p:txBody>
      </p:sp>
      <p:sp>
        <p:nvSpPr>
          <p:cNvPr id="4" name="Slide Number Placeholder 3"/>
          <p:cNvSpPr>
            <a:spLocks noGrp="1"/>
          </p:cNvSpPr>
          <p:nvPr>
            <p:ph type="sldNum" sz="quarter" idx="10"/>
          </p:nvPr>
        </p:nvSpPr>
        <p:spPr/>
        <p:txBody>
          <a:bodyPr/>
          <a:lstStyle/>
          <a:p>
            <a:fld id="{9D1FE447-DA53-4191-97C8-F522C13BDE27}" type="slidenum">
              <a:rPr lang="en-US" smtClean="0"/>
              <a:pPr/>
              <a:t>14</a:t>
            </a:fld>
            <a:endParaRPr lang="en-US"/>
          </a:p>
        </p:txBody>
      </p:sp>
    </p:spTree>
    <p:extLst>
      <p:ext uri="{BB962C8B-B14F-4D97-AF65-F5344CB8AC3E}">
        <p14:creationId xmlns:p14="http://schemas.microsoft.com/office/powerpoint/2010/main" val="1124928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it do?</a:t>
            </a:r>
          </a:p>
          <a:p>
            <a:r>
              <a:rPr lang="en-US" dirty="0"/>
              <a:t>Passes information from NWERP to ExecuTime automatically.</a:t>
            </a:r>
          </a:p>
        </p:txBody>
      </p:sp>
      <p:sp>
        <p:nvSpPr>
          <p:cNvPr id="4" name="Slide Number Placeholder 3"/>
          <p:cNvSpPr>
            <a:spLocks noGrp="1"/>
          </p:cNvSpPr>
          <p:nvPr>
            <p:ph type="sldNum" sz="quarter" idx="10"/>
          </p:nvPr>
        </p:nvSpPr>
        <p:spPr/>
        <p:txBody>
          <a:bodyPr/>
          <a:lstStyle/>
          <a:p>
            <a:fld id="{9D1FE447-DA53-4191-97C8-F522C13BDE27}" type="slidenum">
              <a:rPr lang="en-US" smtClean="0"/>
              <a:pPr/>
              <a:t>15</a:t>
            </a:fld>
            <a:endParaRPr lang="en-US"/>
          </a:p>
        </p:txBody>
      </p:sp>
    </p:spTree>
    <p:extLst>
      <p:ext uri="{BB962C8B-B14F-4D97-AF65-F5344CB8AC3E}">
        <p14:creationId xmlns:p14="http://schemas.microsoft.com/office/powerpoint/2010/main" val="3581626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did we do it?</a:t>
            </a:r>
          </a:p>
          <a:p>
            <a:r>
              <a:rPr lang="en-US" dirty="0"/>
              <a:t>Saves time by reducing the amount of data entry into 2 different systems.</a:t>
            </a:r>
          </a:p>
          <a:p>
            <a:r>
              <a:rPr lang="en-US" dirty="0"/>
              <a:t>Enhanced data integrity, will reduce any errors resulting for data being entered differently between systems.</a:t>
            </a:r>
          </a:p>
          <a:p>
            <a:r>
              <a:rPr lang="en-US" dirty="0"/>
              <a:t>No more payroll import files.  Payroll hours can be sent directly to NWERP from ExecuTime without the need to save a file to a shared location.</a:t>
            </a:r>
          </a:p>
          <a:p>
            <a:r>
              <a:rPr lang="en-US" dirty="0"/>
              <a:t>Basic setup on next screen.</a:t>
            </a:r>
          </a:p>
        </p:txBody>
      </p:sp>
      <p:sp>
        <p:nvSpPr>
          <p:cNvPr id="4" name="Slide Number Placeholder 3"/>
          <p:cNvSpPr>
            <a:spLocks noGrp="1"/>
          </p:cNvSpPr>
          <p:nvPr>
            <p:ph type="sldNum" sz="quarter" idx="10"/>
          </p:nvPr>
        </p:nvSpPr>
        <p:spPr/>
        <p:txBody>
          <a:bodyPr/>
          <a:lstStyle/>
          <a:p>
            <a:fld id="{9D1FE447-DA53-4191-97C8-F522C13BDE27}" type="slidenum">
              <a:rPr lang="en-US" smtClean="0"/>
              <a:pPr/>
              <a:t>16</a:t>
            </a:fld>
            <a:endParaRPr lang="en-US"/>
          </a:p>
        </p:txBody>
      </p:sp>
    </p:spTree>
    <p:extLst>
      <p:ext uri="{BB962C8B-B14F-4D97-AF65-F5344CB8AC3E}">
        <p14:creationId xmlns:p14="http://schemas.microsoft.com/office/powerpoint/2010/main" val="3543841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basics of the integration will require a few URLs to be populated in the software.  We have a new setup page for the integration that will require the user to populate the location of the </a:t>
            </a:r>
            <a:r>
              <a:rPr lang="en-US" dirty="0" err="1"/>
              <a:t>Executime</a:t>
            </a:r>
            <a:r>
              <a:rPr lang="en-US" dirty="0"/>
              <a:t> server in order to communicate with it.  We also have the ability to subscribe to the certain areas we want to integrate with.  Not all areas are required. The optional areas include Accruals, Employee Positions, GL Accounts, Positions, and Projects.  Below are a few screen shot of what the integrated systems will look like side by side.</a:t>
            </a:r>
          </a:p>
        </p:txBody>
      </p:sp>
      <p:sp>
        <p:nvSpPr>
          <p:cNvPr id="4" name="Slide Number Placeholder 3"/>
          <p:cNvSpPr>
            <a:spLocks noGrp="1"/>
          </p:cNvSpPr>
          <p:nvPr>
            <p:ph type="sldNum" sz="quarter" idx="10"/>
          </p:nvPr>
        </p:nvSpPr>
        <p:spPr/>
        <p:txBody>
          <a:bodyPr/>
          <a:lstStyle/>
          <a:p>
            <a:fld id="{9D1FE447-DA53-4191-97C8-F522C13BDE27}" type="slidenum">
              <a:rPr lang="en-US" smtClean="0"/>
              <a:pPr/>
              <a:t>17</a:t>
            </a:fld>
            <a:endParaRPr lang="en-US"/>
          </a:p>
        </p:txBody>
      </p:sp>
    </p:spTree>
    <p:extLst>
      <p:ext uri="{BB962C8B-B14F-4D97-AF65-F5344CB8AC3E}">
        <p14:creationId xmlns:p14="http://schemas.microsoft.com/office/powerpoint/2010/main" val="3131825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Hours codes</a:t>
            </a:r>
          </a:p>
        </p:txBody>
      </p:sp>
      <p:sp>
        <p:nvSpPr>
          <p:cNvPr id="4" name="Slide Number Placeholder 3"/>
          <p:cNvSpPr>
            <a:spLocks noGrp="1"/>
          </p:cNvSpPr>
          <p:nvPr>
            <p:ph type="sldNum" sz="quarter" idx="10"/>
          </p:nvPr>
        </p:nvSpPr>
        <p:spPr/>
        <p:txBody>
          <a:bodyPr/>
          <a:lstStyle/>
          <a:p>
            <a:fld id="{9D1FE447-DA53-4191-97C8-F522C13BDE27}" type="slidenum">
              <a:rPr lang="en-US" smtClean="0"/>
              <a:pPr/>
              <a:t>18</a:t>
            </a:fld>
            <a:endParaRPr lang="en-US"/>
          </a:p>
        </p:txBody>
      </p:sp>
    </p:spTree>
    <p:extLst>
      <p:ext uri="{BB962C8B-B14F-4D97-AF65-F5344CB8AC3E}">
        <p14:creationId xmlns:p14="http://schemas.microsoft.com/office/powerpoint/2010/main" val="1051653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Positions</a:t>
            </a:r>
          </a:p>
        </p:txBody>
      </p:sp>
      <p:sp>
        <p:nvSpPr>
          <p:cNvPr id="4" name="Slide Number Placeholder 3"/>
          <p:cNvSpPr>
            <a:spLocks noGrp="1"/>
          </p:cNvSpPr>
          <p:nvPr>
            <p:ph type="sldNum" sz="quarter" idx="10"/>
          </p:nvPr>
        </p:nvSpPr>
        <p:spPr/>
        <p:txBody>
          <a:bodyPr/>
          <a:lstStyle/>
          <a:p>
            <a:fld id="{9D1FE447-DA53-4191-97C8-F522C13BDE27}" type="slidenum">
              <a:rPr lang="en-US" smtClean="0"/>
              <a:pPr/>
              <a:t>19</a:t>
            </a:fld>
            <a:endParaRPr lang="en-US"/>
          </a:p>
        </p:txBody>
      </p:sp>
    </p:spTree>
    <p:extLst>
      <p:ext uri="{BB962C8B-B14F-4D97-AF65-F5344CB8AC3E}">
        <p14:creationId xmlns:p14="http://schemas.microsoft.com/office/powerpoint/2010/main" val="3513734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things I would like to accomplish with this presentation</a:t>
            </a:r>
          </a:p>
          <a:p>
            <a:pPr marL="233218" indent="-233218">
              <a:buAutoNum type="arabicPeriod"/>
            </a:pPr>
            <a:r>
              <a:rPr lang="en-US" dirty="0"/>
              <a:t>Share what’s new</a:t>
            </a:r>
          </a:p>
          <a:p>
            <a:pPr marL="233218" indent="-233218">
              <a:buAutoNum type="arabicPeriod"/>
            </a:pPr>
            <a:r>
              <a:rPr lang="en-US" dirty="0"/>
              <a:t>Explain the value or why we did it</a:t>
            </a:r>
          </a:p>
          <a:p>
            <a:pPr marL="233218" indent="-233218">
              <a:buAutoNum type="arabicPeriod"/>
            </a:pPr>
            <a:r>
              <a:rPr lang="en-US" dirty="0"/>
              <a:t>Give example of how it can be used</a:t>
            </a:r>
          </a:p>
          <a:p>
            <a:pPr marL="233218" indent="-233218">
              <a:buAutoNum type="arabicPeriod"/>
            </a:pPr>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2</a:t>
            </a:fld>
            <a:endParaRPr lang="en-US"/>
          </a:p>
        </p:txBody>
      </p:sp>
    </p:spTree>
    <p:extLst>
      <p:ext uri="{BB962C8B-B14F-4D97-AF65-F5344CB8AC3E}">
        <p14:creationId xmlns:p14="http://schemas.microsoft.com/office/powerpoint/2010/main" val="3273726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wanted to share some more info about these areas.</a:t>
            </a:r>
          </a:p>
          <a:p>
            <a:r>
              <a:rPr lang="en-US" dirty="0"/>
              <a:t>Accruals are updated upon posting any payroll or adjustment</a:t>
            </a:r>
          </a:p>
          <a:p>
            <a:r>
              <a:rPr lang="en-US" dirty="0"/>
              <a:t>Available projects are always the highest level, meaning we do not use the parent, its always the sub-project available</a:t>
            </a:r>
          </a:p>
          <a:p>
            <a:r>
              <a:rPr lang="en-US" dirty="0"/>
              <a:t>Departments use components, the components are used to build the structure, we pass the structure to </a:t>
            </a:r>
            <a:r>
              <a:rPr lang="en-US" dirty="0" err="1"/>
              <a:t>ExecuTime</a:t>
            </a:r>
            <a:endParaRPr lang="en-US" dirty="0"/>
          </a:p>
          <a:p>
            <a:r>
              <a:rPr lang="en-US" dirty="0"/>
              <a:t>Now we have the integration points, there is one more piece that we will talk about.  That is the hours passed to NWERP from </a:t>
            </a:r>
            <a:r>
              <a:rPr lang="en-US" dirty="0" err="1"/>
              <a:t>Executime</a:t>
            </a:r>
            <a:endParaRPr lang="en-US" dirty="0"/>
          </a:p>
        </p:txBody>
      </p:sp>
      <p:sp>
        <p:nvSpPr>
          <p:cNvPr id="4" name="Slide Number Placeholder 3"/>
          <p:cNvSpPr>
            <a:spLocks noGrp="1"/>
          </p:cNvSpPr>
          <p:nvPr>
            <p:ph type="sldNum" sz="quarter" idx="10"/>
          </p:nvPr>
        </p:nvSpPr>
        <p:spPr/>
        <p:txBody>
          <a:bodyPr/>
          <a:lstStyle/>
          <a:p>
            <a:fld id="{9D1FE447-DA53-4191-97C8-F522C13BDE27}" type="slidenum">
              <a:rPr lang="en-US" smtClean="0"/>
              <a:pPr/>
              <a:t>20</a:t>
            </a:fld>
            <a:endParaRPr lang="en-US"/>
          </a:p>
        </p:txBody>
      </p:sp>
    </p:spTree>
    <p:extLst>
      <p:ext uri="{BB962C8B-B14F-4D97-AF65-F5344CB8AC3E}">
        <p14:creationId xmlns:p14="http://schemas.microsoft.com/office/powerpoint/2010/main" val="3219177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Payroll Hours import is the same process as we are all familiar with</a:t>
            </a:r>
          </a:p>
          <a:p>
            <a:r>
              <a:rPr lang="en-US" dirty="0"/>
              <a:t>Data from </a:t>
            </a:r>
            <a:r>
              <a:rPr lang="en-US" dirty="0" err="1"/>
              <a:t>executime</a:t>
            </a:r>
            <a:r>
              <a:rPr lang="en-US" dirty="0"/>
              <a:t> is stored directly in the software</a:t>
            </a:r>
          </a:p>
          <a:p>
            <a:r>
              <a:rPr lang="en-US" dirty="0"/>
              <a:t>We added the Import source as a drop box to identify hours from a 3</a:t>
            </a:r>
            <a:r>
              <a:rPr lang="en-US" baseline="30000" dirty="0"/>
              <a:t>rd</a:t>
            </a:r>
            <a:r>
              <a:rPr lang="en-US" dirty="0"/>
              <a:t> party (if using the integration, we will select Real Time Import)</a:t>
            </a:r>
          </a:p>
          <a:p>
            <a:r>
              <a:rPr lang="en-US" dirty="0"/>
              <a:t>This was done so users can pick the pay batch they want the hours to be paid from.  Lastly we will look at a little auditing for the data transfers.</a:t>
            </a:r>
          </a:p>
        </p:txBody>
      </p:sp>
      <p:sp>
        <p:nvSpPr>
          <p:cNvPr id="4" name="Slide Number Placeholder 3"/>
          <p:cNvSpPr>
            <a:spLocks noGrp="1"/>
          </p:cNvSpPr>
          <p:nvPr>
            <p:ph type="sldNum" sz="quarter" idx="10"/>
          </p:nvPr>
        </p:nvSpPr>
        <p:spPr/>
        <p:txBody>
          <a:bodyPr/>
          <a:lstStyle/>
          <a:p>
            <a:fld id="{9D1FE447-DA53-4191-97C8-F522C13BDE27}" type="slidenum">
              <a:rPr lang="en-US" smtClean="0"/>
              <a:pPr/>
              <a:t>21</a:t>
            </a:fld>
            <a:endParaRPr lang="en-US"/>
          </a:p>
        </p:txBody>
      </p:sp>
    </p:spTree>
    <p:extLst>
      <p:ext uri="{BB962C8B-B14F-4D97-AF65-F5344CB8AC3E}">
        <p14:creationId xmlns:p14="http://schemas.microsoft.com/office/powerpoint/2010/main" val="807569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I know the update I made in NWERP has really been updated in </a:t>
            </a:r>
            <a:r>
              <a:rPr lang="en-US" dirty="0" err="1"/>
              <a:t>ExecuTime</a:t>
            </a:r>
            <a:r>
              <a:rPr lang="en-US" dirty="0"/>
              <a:t>?</a:t>
            </a:r>
          </a:p>
          <a:p>
            <a:r>
              <a:rPr lang="en-US" dirty="0"/>
              <a:t>This is our fail safe or redundancy measure.</a:t>
            </a:r>
          </a:p>
          <a:p>
            <a:r>
              <a:rPr lang="en-US" dirty="0"/>
              <a:t>Notifications will be sent to ET every 30 minutes until accepted.</a:t>
            </a:r>
          </a:p>
          <a:p>
            <a:r>
              <a:rPr lang="en-US" dirty="0"/>
              <a:t>Email will generate to Administrator the following morning is there is an item that did not get updated in ET</a:t>
            </a:r>
          </a:p>
        </p:txBody>
      </p:sp>
      <p:sp>
        <p:nvSpPr>
          <p:cNvPr id="4" name="Slide Number Placeholder 3"/>
          <p:cNvSpPr>
            <a:spLocks noGrp="1"/>
          </p:cNvSpPr>
          <p:nvPr>
            <p:ph type="sldNum" sz="quarter" idx="10"/>
          </p:nvPr>
        </p:nvSpPr>
        <p:spPr/>
        <p:txBody>
          <a:bodyPr/>
          <a:lstStyle/>
          <a:p>
            <a:fld id="{9D1FE447-DA53-4191-97C8-F522C13BDE27}" type="slidenum">
              <a:rPr lang="en-US" smtClean="0"/>
              <a:pPr/>
              <a:t>22</a:t>
            </a:fld>
            <a:endParaRPr lang="en-US"/>
          </a:p>
        </p:txBody>
      </p:sp>
    </p:spTree>
    <p:extLst>
      <p:ext uri="{BB962C8B-B14F-4D97-AF65-F5344CB8AC3E}">
        <p14:creationId xmlns:p14="http://schemas.microsoft.com/office/powerpoint/2010/main" val="1126156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1FE447-DA53-4191-97C8-F522C13BDE27}" type="slidenum">
              <a:rPr lang="en-US" smtClean="0"/>
              <a:pPr/>
              <a:t>23</a:t>
            </a:fld>
            <a:endParaRPr lang="en-US"/>
          </a:p>
        </p:txBody>
      </p:sp>
    </p:spTree>
    <p:extLst>
      <p:ext uri="{BB962C8B-B14F-4D97-AF65-F5344CB8AC3E}">
        <p14:creationId xmlns:p14="http://schemas.microsoft.com/office/powerpoint/2010/main" val="3669827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Added the Initialize Method drop box to the Initialize batch screen.  We can initialize a payroll with all employees (current functionality) by department, benefit group, or by no employees.  Lets take a look at the new field.</a:t>
            </a:r>
          </a:p>
        </p:txBody>
      </p:sp>
      <p:sp>
        <p:nvSpPr>
          <p:cNvPr id="4" name="Slide Number Placeholder 3"/>
          <p:cNvSpPr>
            <a:spLocks noGrp="1"/>
          </p:cNvSpPr>
          <p:nvPr>
            <p:ph type="sldNum" sz="quarter" idx="10"/>
          </p:nvPr>
        </p:nvSpPr>
        <p:spPr/>
        <p:txBody>
          <a:bodyPr/>
          <a:lstStyle/>
          <a:p>
            <a:fld id="{9D1FE447-DA53-4191-97C8-F522C13BDE27}" type="slidenum">
              <a:rPr lang="en-US" smtClean="0"/>
              <a:pPr/>
              <a:t>24</a:t>
            </a:fld>
            <a:endParaRPr lang="en-US"/>
          </a:p>
        </p:txBody>
      </p:sp>
    </p:spTree>
    <p:extLst>
      <p:ext uri="{BB962C8B-B14F-4D97-AF65-F5344CB8AC3E}">
        <p14:creationId xmlns:p14="http://schemas.microsoft.com/office/powerpoint/2010/main" val="4287709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the new fields on the Payroll initialization screen.  We have jump boxes for departments and benefit groups, but they do not work in conjunction with each other.  Its one ore the other.  Here I have one department selected, when  I initialize the payroll you will see only this department.  Next slide.</a:t>
            </a:r>
          </a:p>
          <a:p>
            <a:endParaRPr lang="en-US" dirty="0"/>
          </a:p>
        </p:txBody>
      </p:sp>
      <p:sp>
        <p:nvSpPr>
          <p:cNvPr id="4" name="Slide Number Placeholder 3"/>
          <p:cNvSpPr>
            <a:spLocks noGrp="1"/>
          </p:cNvSpPr>
          <p:nvPr>
            <p:ph type="sldNum" sz="quarter" idx="10"/>
          </p:nvPr>
        </p:nvSpPr>
        <p:spPr/>
        <p:txBody>
          <a:bodyPr/>
          <a:lstStyle/>
          <a:p>
            <a:fld id="{9D1FE447-DA53-4191-97C8-F522C13BDE27}" type="slidenum">
              <a:rPr lang="en-US" smtClean="0"/>
              <a:pPr/>
              <a:t>25</a:t>
            </a:fld>
            <a:endParaRPr lang="en-US"/>
          </a:p>
        </p:txBody>
      </p:sp>
    </p:spTree>
    <p:extLst>
      <p:ext uri="{BB962C8B-B14F-4D97-AF65-F5344CB8AC3E}">
        <p14:creationId xmlns:p14="http://schemas.microsoft.com/office/powerpoint/2010/main" val="930661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Select a specific group of employees for a special pay batch.  Eliminates the need to initialize all employees and delete the ones we don’t want.</a:t>
            </a:r>
          </a:p>
          <a:p>
            <a:r>
              <a:rPr lang="en-US" dirty="0"/>
              <a:t>With a regular payroll batch, it allows us the ability to process accruals, longevity, FLSA, and utilize direct deposits as well.</a:t>
            </a:r>
          </a:p>
          <a:p>
            <a:endParaRPr lang="en-US" dirty="0"/>
          </a:p>
          <a:p>
            <a:r>
              <a:rPr lang="en-US" dirty="0"/>
              <a:t>Maybe we want to do a retro pay batch for only one union or benefit group because of a contract negotiation.  We now can select just that benefit group instead of having to do multiple manual checks one at a time.  Plus the added functionality to process as direct deposits.</a:t>
            </a:r>
          </a:p>
          <a:p>
            <a:endParaRPr lang="en-US" dirty="0"/>
          </a:p>
        </p:txBody>
      </p:sp>
      <p:sp>
        <p:nvSpPr>
          <p:cNvPr id="4" name="Slide Number Placeholder 3"/>
          <p:cNvSpPr>
            <a:spLocks noGrp="1"/>
          </p:cNvSpPr>
          <p:nvPr>
            <p:ph type="sldNum" sz="quarter" idx="10"/>
          </p:nvPr>
        </p:nvSpPr>
        <p:spPr/>
        <p:txBody>
          <a:bodyPr/>
          <a:lstStyle/>
          <a:p>
            <a:fld id="{9D1FE447-DA53-4191-97C8-F522C13BDE27}" type="slidenum">
              <a:rPr lang="en-US" smtClean="0"/>
              <a:pPr/>
              <a:t>26</a:t>
            </a:fld>
            <a:endParaRPr lang="en-US"/>
          </a:p>
        </p:txBody>
      </p:sp>
    </p:spTree>
    <p:extLst>
      <p:ext uri="{BB962C8B-B14F-4D97-AF65-F5344CB8AC3E}">
        <p14:creationId xmlns:p14="http://schemas.microsoft.com/office/powerpoint/2010/main" val="4112408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Employee to a batch is now much faster than it was in 2018.1</a:t>
            </a:r>
          </a:p>
        </p:txBody>
      </p:sp>
      <p:sp>
        <p:nvSpPr>
          <p:cNvPr id="4" name="Slide Number Placeholder 3"/>
          <p:cNvSpPr>
            <a:spLocks noGrp="1"/>
          </p:cNvSpPr>
          <p:nvPr>
            <p:ph type="sldNum" sz="quarter" idx="10"/>
          </p:nvPr>
        </p:nvSpPr>
        <p:spPr/>
        <p:txBody>
          <a:bodyPr/>
          <a:lstStyle/>
          <a:p>
            <a:fld id="{9D1FE447-DA53-4191-97C8-F522C13BDE27}" type="slidenum">
              <a:rPr lang="en-US" smtClean="0"/>
              <a:pPr/>
              <a:t>27</a:t>
            </a:fld>
            <a:endParaRPr lang="en-US"/>
          </a:p>
        </p:txBody>
      </p:sp>
    </p:spTree>
    <p:extLst>
      <p:ext uri="{BB962C8B-B14F-4D97-AF65-F5344CB8AC3E}">
        <p14:creationId xmlns:p14="http://schemas.microsoft.com/office/powerpoint/2010/main" val="1349094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Edit the eSuite change request for Employee Name and Address</a:t>
            </a:r>
          </a:p>
          <a:p>
            <a:r>
              <a:rPr lang="en-US" dirty="0"/>
              <a:t>Why? See this slide</a:t>
            </a:r>
          </a:p>
        </p:txBody>
      </p:sp>
      <p:sp>
        <p:nvSpPr>
          <p:cNvPr id="4" name="Slide Number Placeholder 3"/>
          <p:cNvSpPr>
            <a:spLocks noGrp="1"/>
          </p:cNvSpPr>
          <p:nvPr>
            <p:ph type="sldNum" sz="quarter" idx="10"/>
          </p:nvPr>
        </p:nvSpPr>
        <p:spPr/>
        <p:txBody>
          <a:bodyPr/>
          <a:lstStyle/>
          <a:p>
            <a:fld id="{9D1FE447-DA53-4191-97C8-F522C13BDE27}" type="slidenum">
              <a:rPr lang="en-US" smtClean="0"/>
              <a:pPr/>
              <a:t>28</a:t>
            </a:fld>
            <a:endParaRPr lang="en-US"/>
          </a:p>
        </p:txBody>
      </p:sp>
    </p:spTree>
    <p:extLst>
      <p:ext uri="{BB962C8B-B14F-4D97-AF65-F5344CB8AC3E}">
        <p14:creationId xmlns:p14="http://schemas.microsoft.com/office/powerpoint/2010/main" val="1559792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eSuite change request.  Open the request and you will notice a new column.  This is the Modify Change.</a:t>
            </a:r>
          </a:p>
          <a:p>
            <a:r>
              <a:rPr lang="en-US" dirty="0"/>
              <a:t>In order to make an changes, select the Employee Name Change – Update Hyper link.  This will open a popup window.</a:t>
            </a:r>
          </a:p>
        </p:txBody>
      </p:sp>
      <p:sp>
        <p:nvSpPr>
          <p:cNvPr id="4" name="Slide Number Placeholder 3"/>
          <p:cNvSpPr>
            <a:spLocks noGrp="1"/>
          </p:cNvSpPr>
          <p:nvPr>
            <p:ph type="sldNum" sz="quarter" idx="10"/>
          </p:nvPr>
        </p:nvSpPr>
        <p:spPr/>
        <p:txBody>
          <a:bodyPr/>
          <a:lstStyle/>
          <a:p>
            <a:fld id="{9D1FE447-DA53-4191-97C8-F522C13BDE27}" type="slidenum">
              <a:rPr lang="en-US" smtClean="0"/>
              <a:pPr/>
              <a:t>29</a:t>
            </a:fld>
            <a:endParaRPr lang="en-US"/>
          </a:p>
        </p:txBody>
      </p:sp>
    </p:spTree>
    <p:extLst>
      <p:ext uri="{BB962C8B-B14F-4D97-AF65-F5344CB8AC3E}">
        <p14:creationId xmlns:p14="http://schemas.microsoft.com/office/powerpoint/2010/main" val="1758471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3</a:t>
            </a:fld>
            <a:endParaRPr lang="en-US"/>
          </a:p>
        </p:txBody>
      </p:sp>
    </p:spTree>
    <p:extLst>
      <p:ext uri="{BB962C8B-B14F-4D97-AF65-F5344CB8AC3E}">
        <p14:creationId xmlns:p14="http://schemas.microsoft.com/office/powerpoint/2010/main" val="4147897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popup window will contain the eSuite requested change and a modified change.  On the left is what the employee submitted.  On the right you see the area you can edit.</a:t>
            </a:r>
          </a:p>
          <a:p>
            <a:r>
              <a:rPr lang="en-US" dirty="0"/>
              <a:t>Make any changes and hit OK.</a:t>
            </a:r>
          </a:p>
        </p:txBody>
      </p:sp>
      <p:sp>
        <p:nvSpPr>
          <p:cNvPr id="4" name="Slide Number Placeholder 3"/>
          <p:cNvSpPr>
            <a:spLocks noGrp="1"/>
          </p:cNvSpPr>
          <p:nvPr>
            <p:ph type="sldNum" sz="quarter" idx="10"/>
          </p:nvPr>
        </p:nvSpPr>
        <p:spPr/>
        <p:txBody>
          <a:bodyPr/>
          <a:lstStyle/>
          <a:p>
            <a:fld id="{9D1FE447-DA53-4191-97C8-F522C13BDE27}" type="slidenum">
              <a:rPr lang="en-US" smtClean="0"/>
              <a:pPr/>
              <a:t>30</a:t>
            </a:fld>
            <a:endParaRPr lang="en-US"/>
          </a:p>
        </p:txBody>
      </p:sp>
    </p:spTree>
    <p:extLst>
      <p:ext uri="{BB962C8B-B14F-4D97-AF65-F5344CB8AC3E}">
        <p14:creationId xmlns:p14="http://schemas.microsoft.com/office/powerpoint/2010/main" val="710942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edits have been made, you will see the Modified change column now has the values you entered.  This is the value that will update workforce.</a:t>
            </a:r>
          </a:p>
          <a:p>
            <a:r>
              <a:rPr lang="en-US" dirty="0"/>
              <a:t>Modified changes can only occur on a change request that has not been approved or posted.  You will be able to open the pop up but the save button is disabled.  There is a permission utilized for the edit function in </a:t>
            </a:r>
            <a:r>
              <a:rPr lang="en-US" dirty="0" err="1"/>
              <a:t>esuite</a:t>
            </a:r>
            <a:r>
              <a:rPr lang="en-US" dirty="0"/>
              <a:t> change requests that will allow users to make changes.</a:t>
            </a:r>
          </a:p>
        </p:txBody>
      </p:sp>
      <p:sp>
        <p:nvSpPr>
          <p:cNvPr id="4" name="Slide Number Placeholder 3"/>
          <p:cNvSpPr>
            <a:spLocks noGrp="1"/>
          </p:cNvSpPr>
          <p:nvPr>
            <p:ph type="sldNum" sz="quarter" idx="10"/>
          </p:nvPr>
        </p:nvSpPr>
        <p:spPr/>
        <p:txBody>
          <a:bodyPr/>
          <a:lstStyle/>
          <a:p>
            <a:fld id="{9D1FE447-DA53-4191-97C8-F522C13BDE27}" type="slidenum">
              <a:rPr lang="en-US" smtClean="0"/>
              <a:pPr/>
              <a:t>31</a:t>
            </a:fld>
            <a:endParaRPr lang="en-US"/>
          </a:p>
        </p:txBody>
      </p:sp>
    </p:spTree>
    <p:extLst>
      <p:ext uri="{BB962C8B-B14F-4D97-AF65-F5344CB8AC3E}">
        <p14:creationId xmlns:p14="http://schemas.microsoft.com/office/powerpoint/2010/main" val="3718090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added buttons to quick entry and hours code hours entry.  A button that directs you to One Time processing and one that will create a payday register for that employee.</a:t>
            </a:r>
          </a:p>
          <a:p>
            <a:r>
              <a:rPr lang="en-US" dirty="0"/>
              <a:t>Why? In this slide.</a:t>
            </a:r>
          </a:p>
        </p:txBody>
      </p:sp>
      <p:sp>
        <p:nvSpPr>
          <p:cNvPr id="4" name="Slide Number Placeholder 3"/>
          <p:cNvSpPr>
            <a:spLocks noGrp="1"/>
          </p:cNvSpPr>
          <p:nvPr>
            <p:ph type="sldNum" sz="quarter" idx="10"/>
          </p:nvPr>
        </p:nvSpPr>
        <p:spPr/>
        <p:txBody>
          <a:bodyPr/>
          <a:lstStyle/>
          <a:p>
            <a:fld id="{9D1FE447-DA53-4191-97C8-F522C13BDE27}" type="slidenum">
              <a:rPr lang="en-US" smtClean="0"/>
              <a:pPr/>
              <a:t>32</a:t>
            </a:fld>
            <a:endParaRPr lang="en-US"/>
          </a:p>
        </p:txBody>
      </p:sp>
    </p:spTree>
    <p:extLst>
      <p:ext uri="{BB962C8B-B14F-4D97-AF65-F5344CB8AC3E}">
        <p14:creationId xmlns:p14="http://schemas.microsoft.com/office/powerpoint/2010/main" val="1819203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of one time and example:</a:t>
            </a:r>
          </a:p>
          <a:p>
            <a:r>
              <a:rPr lang="en-US" dirty="0"/>
              <a:t>Navigate to one time – Breadcrumb back to centralized hours, select employee, hit One Time, add the one time (now you can get to one time right from time entry.</a:t>
            </a:r>
          </a:p>
          <a:p>
            <a:r>
              <a:rPr lang="en-US" dirty="0"/>
              <a:t>Pay Day Register – what is the gross, did this calculate correct?</a:t>
            </a:r>
          </a:p>
          <a:p>
            <a:endParaRPr lang="en-US" dirty="0"/>
          </a:p>
          <a:p>
            <a:r>
              <a:rPr lang="en-US" dirty="0"/>
              <a:t>I forgot to do all my One Time’s before starting payroll.  This makes it easy to add a one-time on the fly</a:t>
            </a:r>
          </a:p>
          <a:p>
            <a:r>
              <a:rPr lang="en-US" dirty="0"/>
              <a:t>I’m doing a pay out for vacation/sick time.  I want to make sure his check is accurate.  Termed EE that owes us vacation time, what will it look like after negative vac hours.</a:t>
            </a:r>
          </a:p>
        </p:txBody>
      </p:sp>
      <p:sp>
        <p:nvSpPr>
          <p:cNvPr id="4" name="Slide Number Placeholder 3"/>
          <p:cNvSpPr>
            <a:spLocks noGrp="1"/>
          </p:cNvSpPr>
          <p:nvPr>
            <p:ph type="sldNum" sz="quarter" idx="10"/>
          </p:nvPr>
        </p:nvSpPr>
        <p:spPr/>
        <p:txBody>
          <a:bodyPr/>
          <a:lstStyle/>
          <a:p>
            <a:fld id="{9D1FE447-DA53-4191-97C8-F522C13BDE27}" type="slidenum">
              <a:rPr lang="en-US" smtClean="0"/>
              <a:pPr/>
              <a:t>33</a:t>
            </a:fld>
            <a:endParaRPr lang="en-US"/>
          </a:p>
        </p:txBody>
      </p:sp>
    </p:spTree>
    <p:extLst>
      <p:ext uri="{BB962C8B-B14F-4D97-AF65-F5344CB8AC3E}">
        <p14:creationId xmlns:p14="http://schemas.microsoft.com/office/powerpoint/2010/main" val="1063985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Any date that is entered in time entry outside the period begin and end date will show in red.</a:t>
            </a:r>
          </a:p>
          <a:p>
            <a:r>
              <a:rPr lang="en-US" dirty="0"/>
              <a:t>Why? Easier to identify if a date was keyed in wrong when auditing time entry.</a:t>
            </a:r>
          </a:p>
          <a:p>
            <a:r>
              <a:rPr lang="en-US" dirty="0"/>
              <a:t>Example</a:t>
            </a:r>
          </a:p>
          <a:p>
            <a:endParaRPr lang="en-US" dirty="0"/>
          </a:p>
        </p:txBody>
      </p:sp>
      <p:sp>
        <p:nvSpPr>
          <p:cNvPr id="4" name="Slide Number Placeholder 3"/>
          <p:cNvSpPr>
            <a:spLocks noGrp="1"/>
          </p:cNvSpPr>
          <p:nvPr>
            <p:ph type="sldNum" sz="quarter" idx="10"/>
          </p:nvPr>
        </p:nvSpPr>
        <p:spPr/>
        <p:txBody>
          <a:bodyPr/>
          <a:lstStyle/>
          <a:p>
            <a:fld id="{9D1FE447-DA53-4191-97C8-F522C13BDE27}" type="slidenum">
              <a:rPr lang="en-US" smtClean="0"/>
              <a:pPr/>
              <a:t>34</a:t>
            </a:fld>
            <a:endParaRPr lang="en-US"/>
          </a:p>
        </p:txBody>
      </p:sp>
    </p:spTree>
    <p:extLst>
      <p:ext uri="{BB962C8B-B14F-4D97-AF65-F5344CB8AC3E}">
        <p14:creationId xmlns:p14="http://schemas.microsoft.com/office/powerpoint/2010/main" val="3272330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It’s a new report that allows users to find employment dates from the employment data tab easily.</a:t>
            </a:r>
          </a:p>
          <a:p>
            <a:r>
              <a:rPr lang="en-US" dirty="0"/>
              <a:t>Read slide for more info.</a:t>
            </a:r>
          </a:p>
        </p:txBody>
      </p:sp>
      <p:sp>
        <p:nvSpPr>
          <p:cNvPr id="4" name="Slide Number Placeholder 3"/>
          <p:cNvSpPr>
            <a:spLocks noGrp="1"/>
          </p:cNvSpPr>
          <p:nvPr>
            <p:ph type="sldNum" sz="quarter" idx="10"/>
          </p:nvPr>
        </p:nvSpPr>
        <p:spPr/>
        <p:txBody>
          <a:bodyPr/>
          <a:lstStyle/>
          <a:p>
            <a:fld id="{9D1FE447-DA53-4191-97C8-F522C13BDE27}" type="slidenum">
              <a:rPr lang="en-US" smtClean="0"/>
              <a:pPr/>
              <a:t>35</a:t>
            </a:fld>
            <a:endParaRPr lang="en-US"/>
          </a:p>
        </p:txBody>
      </p:sp>
    </p:spTree>
    <p:extLst>
      <p:ext uri="{BB962C8B-B14F-4D97-AF65-F5344CB8AC3E}">
        <p14:creationId xmlns:p14="http://schemas.microsoft.com/office/powerpoint/2010/main" val="2256394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criteria can we select?  How did we construct this report?</a:t>
            </a:r>
          </a:p>
        </p:txBody>
      </p:sp>
      <p:sp>
        <p:nvSpPr>
          <p:cNvPr id="4" name="Slide Number Placeholder 3"/>
          <p:cNvSpPr>
            <a:spLocks noGrp="1"/>
          </p:cNvSpPr>
          <p:nvPr>
            <p:ph type="sldNum" sz="quarter" idx="10"/>
          </p:nvPr>
        </p:nvSpPr>
        <p:spPr/>
        <p:txBody>
          <a:bodyPr/>
          <a:lstStyle/>
          <a:p>
            <a:fld id="{9D1FE447-DA53-4191-97C8-F522C13BDE27}" type="slidenum">
              <a:rPr lang="en-US" smtClean="0"/>
              <a:pPr/>
              <a:t>36</a:t>
            </a:fld>
            <a:endParaRPr lang="en-US"/>
          </a:p>
        </p:txBody>
      </p:sp>
    </p:spTree>
    <p:extLst>
      <p:ext uri="{BB962C8B-B14F-4D97-AF65-F5344CB8AC3E}">
        <p14:creationId xmlns:p14="http://schemas.microsoft.com/office/powerpoint/2010/main" val="5812887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 – Hire Date – Benefit Date – Accrual Date – Seniority Date – Termination Date – Accrual Plan – Longevity plan</a:t>
            </a:r>
          </a:p>
          <a:p>
            <a:r>
              <a:rPr lang="en-US" dirty="0"/>
              <a:t>Why? This will help identify years of service and accrual plan for a group of employees at one time.  Previously, these dates were found by going to each employee individually in workforce.</a:t>
            </a:r>
          </a:p>
          <a:p>
            <a:r>
              <a:rPr lang="en-US" dirty="0"/>
              <a:t>Example?  Have you ever wanted to know how many employees or what employees are in a particular accrual or longevity plan?  Audit this is much easier now.  Have you ever set up a new accrual plan and need to verify is employees were receiving accurate accruals.  Now you can see the plan and accrual date for the group of employees without needing to go into workforce.  This report was created in a linear fashion so it can be easily exported to excel and filtered.</a:t>
            </a:r>
          </a:p>
        </p:txBody>
      </p:sp>
      <p:sp>
        <p:nvSpPr>
          <p:cNvPr id="4" name="Slide Number Placeholder 3"/>
          <p:cNvSpPr>
            <a:spLocks noGrp="1"/>
          </p:cNvSpPr>
          <p:nvPr>
            <p:ph type="sldNum" sz="quarter" idx="10"/>
          </p:nvPr>
        </p:nvSpPr>
        <p:spPr/>
        <p:txBody>
          <a:bodyPr/>
          <a:lstStyle/>
          <a:p>
            <a:fld id="{9D1FE447-DA53-4191-97C8-F522C13BDE27}" type="slidenum">
              <a:rPr lang="en-US" smtClean="0"/>
              <a:pPr/>
              <a:t>37</a:t>
            </a:fld>
            <a:endParaRPr lang="en-US"/>
          </a:p>
        </p:txBody>
      </p:sp>
    </p:spTree>
    <p:extLst>
      <p:ext uri="{BB962C8B-B14F-4D97-AF65-F5344CB8AC3E}">
        <p14:creationId xmlns:p14="http://schemas.microsoft.com/office/powerpoint/2010/main" val="1803303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 new field added called “Exclude Budget Only Positions”  next slide will explain why and an example.</a:t>
            </a:r>
          </a:p>
        </p:txBody>
      </p:sp>
      <p:sp>
        <p:nvSpPr>
          <p:cNvPr id="4" name="Slide Number Placeholder 3"/>
          <p:cNvSpPr>
            <a:spLocks noGrp="1"/>
          </p:cNvSpPr>
          <p:nvPr>
            <p:ph type="sldNum" sz="quarter" idx="10"/>
          </p:nvPr>
        </p:nvSpPr>
        <p:spPr/>
        <p:txBody>
          <a:bodyPr/>
          <a:lstStyle/>
          <a:p>
            <a:fld id="{9D1FE447-DA53-4191-97C8-F522C13BDE27}" type="slidenum">
              <a:rPr lang="en-US" smtClean="0"/>
              <a:pPr/>
              <a:t>38</a:t>
            </a:fld>
            <a:endParaRPr lang="en-US"/>
          </a:p>
        </p:txBody>
      </p:sp>
    </p:spTree>
    <p:extLst>
      <p:ext uri="{BB962C8B-B14F-4D97-AF65-F5344CB8AC3E}">
        <p14:creationId xmlns:p14="http://schemas.microsoft.com/office/powerpoint/2010/main" val="2324463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Before the change on top, after the change by excluding budget only bottom</a:t>
            </a:r>
          </a:p>
          <a:p>
            <a:r>
              <a:rPr lang="en-US" dirty="0"/>
              <a:t>Open position report that is not budget only can be used to identify open FTE’s in your organization where as Budget only positions are not useable FTE’s</a:t>
            </a:r>
          </a:p>
          <a:p>
            <a:r>
              <a:rPr lang="en-US" dirty="0"/>
              <a:t>Example: I want to know the approved count of ACTUAL FTE’s for a department.  This identifies them without needing to remove budget only.  (notice the grand total approved count)</a:t>
            </a:r>
          </a:p>
        </p:txBody>
      </p:sp>
      <p:sp>
        <p:nvSpPr>
          <p:cNvPr id="4" name="Slide Number Placeholder 3"/>
          <p:cNvSpPr>
            <a:spLocks noGrp="1"/>
          </p:cNvSpPr>
          <p:nvPr>
            <p:ph type="sldNum" sz="quarter" idx="10"/>
          </p:nvPr>
        </p:nvSpPr>
        <p:spPr/>
        <p:txBody>
          <a:bodyPr/>
          <a:lstStyle/>
          <a:p>
            <a:fld id="{9D1FE447-DA53-4191-97C8-F522C13BDE27}" type="slidenum">
              <a:rPr lang="en-US" smtClean="0"/>
              <a:pPr/>
              <a:t>39</a:t>
            </a:fld>
            <a:endParaRPr lang="en-US"/>
          </a:p>
        </p:txBody>
      </p:sp>
    </p:spTree>
    <p:extLst>
      <p:ext uri="{BB962C8B-B14F-4D97-AF65-F5344CB8AC3E}">
        <p14:creationId xmlns:p14="http://schemas.microsoft.com/office/powerpoint/2010/main" val="543307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ReadyForms are a standardized Tyler form that allows you to configure it. ReadyForms are very useful when using Tyler Content Manager (TCM)</a:t>
            </a:r>
          </a:p>
          <a:p>
            <a:r>
              <a:rPr lang="en-US" dirty="0"/>
              <a:t>What: We added new flags within the company setup for W2’s and 1095C’s that will allow users to toggle between creating Echo forms or ReadyForms.</a:t>
            </a:r>
          </a:p>
          <a:p>
            <a:r>
              <a:rPr lang="en-US" dirty="0"/>
              <a:t>Why: The payroll checks allow for selection of which form to print, echo or ReadyForm, whereas W2 and 1095C did not.   </a:t>
            </a:r>
          </a:p>
          <a:p>
            <a:r>
              <a:rPr lang="en-US" dirty="0"/>
              <a:t>ReadyForms are auto stored in TCM, but we wanted to give users the same flexibility with Year End as payroll checks.</a:t>
            </a:r>
          </a:p>
        </p:txBody>
      </p:sp>
      <p:sp>
        <p:nvSpPr>
          <p:cNvPr id="4" name="Slide Number Placeholder 3"/>
          <p:cNvSpPr>
            <a:spLocks noGrp="1"/>
          </p:cNvSpPr>
          <p:nvPr>
            <p:ph type="sldNum" sz="quarter" idx="10"/>
          </p:nvPr>
        </p:nvSpPr>
        <p:spPr/>
        <p:txBody>
          <a:bodyPr/>
          <a:lstStyle/>
          <a:p>
            <a:fld id="{9D1FE447-DA53-4191-97C8-F522C13BDE27}" type="slidenum">
              <a:rPr lang="en-US" smtClean="0"/>
              <a:pPr/>
              <a:t>4</a:t>
            </a:fld>
            <a:endParaRPr lang="en-US"/>
          </a:p>
        </p:txBody>
      </p:sp>
    </p:spTree>
    <p:extLst>
      <p:ext uri="{BB962C8B-B14F-4D97-AF65-F5344CB8AC3E}">
        <p14:creationId xmlns:p14="http://schemas.microsoft.com/office/powerpoint/2010/main" val="24567607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Position Budget to Actual Comparison Report makes it easy for you to track the progress of the annual position budget to what was paid in payroll. It also may be used to track the accuracy of the annual position budget calculation.</a:t>
            </a:r>
          </a:p>
          <a:p>
            <a:endParaRPr lang="en-US" dirty="0"/>
          </a:p>
        </p:txBody>
      </p:sp>
      <p:sp>
        <p:nvSpPr>
          <p:cNvPr id="4" name="Slide Number Placeholder 3"/>
          <p:cNvSpPr>
            <a:spLocks noGrp="1"/>
          </p:cNvSpPr>
          <p:nvPr>
            <p:ph type="sldNum" sz="quarter" idx="10"/>
          </p:nvPr>
        </p:nvSpPr>
        <p:spPr/>
        <p:txBody>
          <a:bodyPr/>
          <a:lstStyle/>
          <a:p>
            <a:fld id="{9D1FE447-DA53-4191-97C8-F522C13BDE27}" type="slidenum">
              <a:rPr lang="en-US" smtClean="0"/>
              <a:pPr/>
              <a:t>40</a:t>
            </a:fld>
            <a:endParaRPr lang="en-US"/>
          </a:p>
        </p:txBody>
      </p:sp>
    </p:spTree>
    <p:extLst>
      <p:ext uri="{BB962C8B-B14F-4D97-AF65-F5344CB8AC3E}">
        <p14:creationId xmlns:p14="http://schemas.microsoft.com/office/powerpoint/2010/main" val="18370015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Position Budget to Actual Comparison Report lets you select (read slide) and may be sorted by Account-Department-Position OR Department Account – Position. </a:t>
            </a:r>
          </a:p>
          <a:p>
            <a:r>
              <a:rPr lang="en-US" dirty="0"/>
              <a:t>You may include the employee or not.</a:t>
            </a:r>
          </a:p>
          <a:p>
            <a:endParaRPr lang="en-US" dirty="0"/>
          </a:p>
          <a:p>
            <a:r>
              <a:rPr lang="en-US" dirty="0"/>
              <a:t>Permission for this report is “</a:t>
            </a:r>
            <a:r>
              <a:rPr lang="en-US" b="1" dirty="0"/>
              <a:t>Position Budget to Actual Comparison Report”</a:t>
            </a:r>
          </a:p>
          <a:p>
            <a:endParaRPr lang="en-US" b="1" dirty="0"/>
          </a:p>
          <a:p>
            <a:r>
              <a:rPr lang="en-US" b="1" dirty="0"/>
              <a:t>The report is located: (mentioned on previous slide)</a:t>
            </a:r>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41</a:t>
            </a:fld>
            <a:endParaRPr lang="en-US"/>
          </a:p>
        </p:txBody>
      </p:sp>
    </p:spTree>
    <p:extLst>
      <p:ext uri="{BB962C8B-B14F-4D97-AF65-F5344CB8AC3E}">
        <p14:creationId xmlns:p14="http://schemas.microsoft.com/office/powerpoint/2010/main" val="28865004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r>
              <a:rPr lang="en-US" dirty="0"/>
              <a:t>The report breaks down the annual budget calculations per pay batch and the actual amounts paid per position compared to the budgeted amounts. </a:t>
            </a:r>
          </a:p>
          <a:p>
            <a:r>
              <a:rPr lang="en-US" dirty="0"/>
              <a:t>Using the column filters, you may filter the data as necessary, then click the </a:t>
            </a:r>
            <a:r>
              <a:rPr lang="en-US" b="1" dirty="0"/>
              <a:t>Feature chooser</a:t>
            </a:r>
            <a:r>
              <a:rPr lang="en-US" dirty="0"/>
              <a:t> icon  in a column header to </a:t>
            </a:r>
            <a:r>
              <a:rPr lang="en-US" b="1" dirty="0"/>
              <a:t>export the data to Excel</a:t>
            </a:r>
            <a:r>
              <a:rPr lang="en-US" dirty="0"/>
              <a:t> and manage it from there.</a:t>
            </a:r>
          </a:p>
          <a:p>
            <a:r>
              <a:rPr lang="en-US" b="1" dirty="0"/>
              <a:t>Note: </a:t>
            </a:r>
            <a:r>
              <a:rPr lang="en-US" dirty="0"/>
              <a:t>Changing the data by filtering will not recalculate the Budget to Date, the Actual to Date or the % Used columns.</a:t>
            </a:r>
          </a:p>
          <a:p>
            <a:endParaRPr lang="en-US" dirty="0"/>
          </a:p>
        </p:txBody>
      </p:sp>
      <p:sp>
        <p:nvSpPr>
          <p:cNvPr id="4" name="Slide Number Placeholder 3"/>
          <p:cNvSpPr>
            <a:spLocks noGrp="1"/>
          </p:cNvSpPr>
          <p:nvPr>
            <p:ph type="sldNum" sz="quarter" idx="5"/>
          </p:nvPr>
        </p:nvSpPr>
        <p:spPr/>
        <p:txBody>
          <a:bodyPr/>
          <a:lstStyle/>
          <a:p>
            <a:pPr defTabSz="466435">
              <a:defRPr/>
            </a:pPr>
            <a:fld id="{9D1FE447-DA53-4191-97C8-F522C13BDE27}" type="slidenum">
              <a:rPr lang="en-US">
                <a:solidFill>
                  <a:prstClr val="black"/>
                </a:solidFill>
                <a:latin typeface="Calibri"/>
              </a:rPr>
              <a:pPr defTabSz="466435">
                <a:defRPr/>
              </a:pPr>
              <a:t>42</a:t>
            </a:fld>
            <a:endParaRPr lang="en-US">
              <a:solidFill>
                <a:prstClr val="black"/>
              </a:solidFill>
              <a:latin typeface="Calibri"/>
            </a:endParaRPr>
          </a:p>
        </p:txBody>
      </p:sp>
    </p:spTree>
    <p:extLst>
      <p:ext uri="{BB962C8B-B14F-4D97-AF65-F5344CB8AC3E}">
        <p14:creationId xmlns:p14="http://schemas.microsoft.com/office/powerpoint/2010/main" val="426799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hlinkClick r:id="rId3"/>
              </a:rPr>
              <a:t>Help Central</a:t>
            </a:r>
            <a:r>
              <a:rPr lang="en-US" sz="1200" b="0" i="0" kern="1200" dirty="0">
                <a:solidFill>
                  <a:schemeClr val="tx1"/>
                </a:solidFill>
                <a:effectLst/>
                <a:latin typeface="+mn-lt"/>
                <a:ea typeface="+mn-ea"/>
                <a:cs typeface="+mn-cs"/>
              </a:rPr>
              <a:t> is Tyler’s online help for the New World ERP application suite. Clicking the Help icon  anywhere within New World ERP will open Help Central, allowing you to view information about the software area in which you are working. From there, you can use the </a:t>
            </a:r>
            <a:r>
              <a:rPr lang="en-US" sz="1200" b="1" i="0" kern="1200" dirty="0">
                <a:solidFill>
                  <a:schemeClr val="tx1"/>
                </a:solidFill>
                <a:effectLst/>
                <a:latin typeface="+mn-lt"/>
                <a:ea typeface="+mn-ea"/>
                <a:cs typeface="+mn-cs"/>
              </a:rPr>
              <a:t>Table of Contents</a:t>
            </a:r>
            <a:r>
              <a:rPr lang="en-US" sz="1200" b="0" i="0" kern="1200" dirty="0">
                <a:solidFill>
                  <a:schemeClr val="tx1"/>
                </a:solidFill>
                <a:effectLst/>
                <a:latin typeface="+mn-lt"/>
                <a:ea typeface="+mn-ea"/>
                <a:cs typeface="+mn-cs"/>
              </a:rPr>
              <a:t> to navigate anywhere within the help system, or the </a:t>
            </a:r>
            <a:r>
              <a:rPr lang="en-US" sz="1200" b="1" i="0" kern="1200" dirty="0">
                <a:solidFill>
                  <a:schemeClr val="tx1"/>
                </a:solidFill>
                <a:effectLst/>
                <a:latin typeface="+mn-lt"/>
                <a:ea typeface="+mn-ea"/>
                <a:cs typeface="+mn-cs"/>
              </a:rPr>
              <a:t>Search</a:t>
            </a:r>
            <a:r>
              <a:rPr lang="en-US" sz="1200" b="0" i="0" kern="1200" dirty="0">
                <a:solidFill>
                  <a:schemeClr val="tx1"/>
                </a:solidFill>
                <a:effectLst/>
                <a:latin typeface="+mn-lt"/>
                <a:ea typeface="+mn-ea"/>
                <a:cs typeface="+mn-cs"/>
              </a:rPr>
              <a:t> tool to find information based on specific search criteria.</a:t>
            </a:r>
          </a:p>
          <a:p>
            <a:r>
              <a:rPr lang="en-US" sz="1200" b="0" i="0" kern="1200" dirty="0">
                <a:solidFill>
                  <a:schemeClr val="tx1"/>
                </a:solidFill>
                <a:effectLst/>
                <a:latin typeface="+mn-lt"/>
                <a:ea typeface="+mn-ea"/>
                <a:cs typeface="+mn-cs"/>
              </a:rPr>
              <a:t>Help Central is also the place to go for any and all New World ERP related </a:t>
            </a:r>
            <a:r>
              <a:rPr lang="en-US" sz="1200" b="1" i="0" kern="1200" dirty="0">
                <a:solidFill>
                  <a:schemeClr val="tx1"/>
                </a:solidFill>
                <a:effectLst/>
                <a:latin typeface="+mn-lt"/>
                <a:ea typeface="+mn-ea"/>
                <a:cs typeface="+mn-cs"/>
              </a:rPr>
              <a:t>user documentation</a:t>
            </a:r>
            <a:r>
              <a:rPr lang="en-US" sz="1200" b="0" i="0" kern="1200" dirty="0">
                <a:solidFill>
                  <a:schemeClr val="tx1"/>
                </a:solidFill>
                <a:effectLst/>
                <a:latin typeface="+mn-lt"/>
                <a:ea typeface="+mn-ea"/>
                <a:cs typeface="+mn-cs"/>
              </a:rPr>
              <a:t>. From Update Guides to User/Training Manuals to one-page Quick Reference Sheets and more. Whatever you’re looking for, if it has been documented, you’ll find it in Help Central.</a:t>
            </a:r>
          </a:p>
          <a:p>
            <a:r>
              <a:rPr lang="en-US" sz="1200" b="0" i="0" kern="1200" dirty="0">
                <a:solidFill>
                  <a:schemeClr val="tx1"/>
                </a:solidFill>
                <a:effectLst/>
                <a:latin typeface="+mn-lt"/>
                <a:ea typeface="+mn-ea"/>
                <a:cs typeface="+mn-cs"/>
              </a:rPr>
              <a:t>This site is best viewed in the Chrome, Firefox or Edge web browsers.</a:t>
            </a:r>
          </a:p>
          <a:p>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43</a:t>
            </a:fld>
            <a:endParaRPr lang="en-US"/>
          </a:p>
        </p:txBody>
      </p:sp>
    </p:spTree>
    <p:extLst>
      <p:ext uri="{BB962C8B-B14F-4D97-AF65-F5344CB8AC3E}">
        <p14:creationId xmlns:p14="http://schemas.microsoft.com/office/powerpoint/2010/main" val="32924031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Online Support Incidents enable you to: Create, manage, and track support cases</a:t>
            </a:r>
          </a:p>
          <a:p>
            <a:pPr fontAlgn="base"/>
            <a:r>
              <a:rPr lang="en-US" sz="1200" b="0" i="0" kern="1200" dirty="0">
                <a:solidFill>
                  <a:schemeClr val="tx1"/>
                </a:solidFill>
                <a:effectLst/>
                <a:latin typeface="+mn-lt"/>
                <a:ea typeface="+mn-ea"/>
                <a:cs typeface="+mn-cs"/>
              </a:rPr>
              <a:t>Access all support cases from one location</a:t>
            </a:r>
          </a:p>
          <a:p>
            <a:pPr fontAlgn="base"/>
            <a:r>
              <a:rPr lang="en-US" sz="1200" b="0" i="0" kern="1200" dirty="0">
                <a:solidFill>
                  <a:schemeClr val="tx1"/>
                </a:solidFill>
                <a:effectLst/>
                <a:latin typeface="+mn-lt"/>
                <a:ea typeface="+mn-ea"/>
                <a:cs typeface="+mn-cs"/>
              </a:rPr>
              <a:t>Search cases for common solutions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Find answers, access documentation, connect with peers, and gain insight by participating in our 24/7/365 user-driven support community.</a:t>
            </a:r>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44</a:t>
            </a:fld>
            <a:endParaRPr lang="en-US"/>
          </a:p>
        </p:txBody>
      </p:sp>
    </p:spTree>
    <p:extLst>
      <p:ext uri="{BB962C8B-B14F-4D97-AF65-F5344CB8AC3E}">
        <p14:creationId xmlns:p14="http://schemas.microsoft.com/office/powerpoint/2010/main" val="21997371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Banner has the “alerts” from NW Support to Customers</a:t>
            </a:r>
          </a:p>
          <a:p>
            <a:r>
              <a:rPr lang="en-US" dirty="0"/>
              <a:t>Select the Menu options above the banner for the </a:t>
            </a:r>
            <a:r>
              <a:rPr lang="en-US"/>
              <a:t>additional options</a:t>
            </a:r>
            <a:endParaRPr lang="en-US" dirty="0"/>
          </a:p>
        </p:txBody>
      </p:sp>
      <p:sp>
        <p:nvSpPr>
          <p:cNvPr id="4" name="Slide Number Placeholder 3"/>
          <p:cNvSpPr>
            <a:spLocks noGrp="1"/>
          </p:cNvSpPr>
          <p:nvPr>
            <p:ph type="sldNum" sz="quarter" idx="5"/>
          </p:nvPr>
        </p:nvSpPr>
        <p:spPr/>
        <p:txBody>
          <a:bodyPr/>
          <a:lstStyle/>
          <a:p>
            <a:fld id="{9D1FE447-DA53-4191-97C8-F522C13BDE27}" type="slidenum">
              <a:rPr lang="en-US" smtClean="0"/>
              <a:pPr/>
              <a:t>45</a:t>
            </a:fld>
            <a:endParaRPr lang="en-US"/>
          </a:p>
        </p:txBody>
      </p:sp>
    </p:spTree>
    <p:extLst>
      <p:ext uri="{BB962C8B-B14F-4D97-AF65-F5344CB8AC3E}">
        <p14:creationId xmlns:p14="http://schemas.microsoft.com/office/powerpoint/2010/main" val="1533921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Forums- access to deeper details</a:t>
            </a:r>
          </a:p>
        </p:txBody>
      </p:sp>
      <p:sp>
        <p:nvSpPr>
          <p:cNvPr id="4" name="Slide Number Placeholder 3"/>
          <p:cNvSpPr>
            <a:spLocks noGrp="1"/>
          </p:cNvSpPr>
          <p:nvPr>
            <p:ph type="sldNum" sz="quarter" idx="5"/>
          </p:nvPr>
        </p:nvSpPr>
        <p:spPr/>
        <p:txBody>
          <a:bodyPr/>
          <a:lstStyle/>
          <a:p>
            <a:fld id="{9D1FE447-DA53-4191-97C8-F522C13BDE27}" type="slidenum">
              <a:rPr lang="en-US" smtClean="0"/>
              <a:pPr/>
              <a:t>46</a:t>
            </a:fld>
            <a:endParaRPr lang="en-US"/>
          </a:p>
        </p:txBody>
      </p:sp>
    </p:spTree>
    <p:extLst>
      <p:ext uri="{BB962C8B-B14F-4D97-AF65-F5344CB8AC3E}">
        <p14:creationId xmlns:p14="http://schemas.microsoft.com/office/powerpoint/2010/main" val="39148512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Water Cooler is the area where you can ask other NW ERP users- how </a:t>
            </a:r>
            <a:r>
              <a:rPr lang="en-US" dirty="0" err="1"/>
              <a:t>to’s</a:t>
            </a:r>
            <a:r>
              <a:rPr lang="en-US" dirty="0"/>
              <a:t>, short cuts etc.</a:t>
            </a:r>
          </a:p>
        </p:txBody>
      </p:sp>
      <p:sp>
        <p:nvSpPr>
          <p:cNvPr id="4" name="Slide Number Placeholder 3"/>
          <p:cNvSpPr>
            <a:spLocks noGrp="1"/>
          </p:cNvSpPr>
          <p:nvPr>
            <p:ph type="sldNum" sz="quarter" idx="5"/>
          </p:nvPr>
        </p:nvSpPr>
        <p:spPr/>
        <p:txBody>
          <a:bodyPr/>
          <a:lstStyle/>
          <a:p>
            <a:fld id="{9D1FE447-DA53-4191-97C8-F522C13BDE27}" type="slidenum">
              <a:rPr lang="en-US" smtClean="0"/>
              <a:pPr/>
              <a:t>47</a:t>
            </a:fld>
            <a:endParaRPr lang="en-US"/>
          </a:p>
        </p:txBody>
      </p:sp>
    </p:spTree>
    <p:extLst>
      <p:ext uri="{BB962C8B-B14F-4D97-AF65-F5344CB8AC3E}">
        <p14:creationId xmlns:p14="http://schemas.microsoft.com/office/powerpoint/2010/main" val="24450012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1FE447-DA53-4191-97C8-F522C13BDE27}" type="slidenum">
              <a:rPr lang="en-US" smtClean="0"/>
              <a:pPr/>
              <a:t>48</a:t>
            </a:fld>
            <a:endParaRPr lang="en-US"/>
          </a:p>
        </p:txBody>
      </p:sp>
    </p:spTree>
    <p:extLst>
      <p:ext uri="{BB962C8B-B14F-4D97-AF65-F5344CB8AC3E}">
        <p14:creationId xmlns:p14="http://schemas.microsoft.com/office/powerpoint/2010/main" val="20584105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1FE447-DA53-4191-97C8-F522C13BDE27}" type="slidenum">
              <a:rPr lang="en-US" smtClean="0"/>
              <a:pPr/>
              <a:t>49</a:t>
            </a:fld>
            <a:endParaRPr lang="en-US"/>
          </a:p>
        </p:txBody>
      </p:sp>
    </p:spTree>
    <p:extLst>
      <p:ext uri="{BB962C8B-B14F-4D97-AF65-F5344CB8AC3E}">
        <p14:creationId xmlns:p14="http://schemas.microsoft.com/office/powerpoint/2010/main" val="2454787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This is the new flag when creating a new Open enrollment batch called Use Prior Year HSA Elections.</a:t>
            </a:r>
          </a:p>
          <a:p>
            <a:r>
              <a:rPr lang="en-US" dirty="0"/>
              <a:t>Allows you to use the employees previous years enrollment for the new enrollment</a:t>
            </a:r>
          </a:p>
          <a:p>
            <a:r>
              <a:rPr lang="en-US" dirty="0"/>
              <a:t>Why? Med and HSA are required to be in the enrollment batch together, you cannot do open enrollment for only one or the other.  You will still have to include both plans for open enrollment but what if you have a change to your medical plan mid year?  You would want to run an open enrollment to reflect the new changes. </a:t>
            </a:r>
          </a:p>
          <a:p>
            <a:r>
              <a:rPr lang="en-US" dirty="0"/>
              <a:t>Example: You will not want to re-enroll everyone in HSA, now you can carry over their enrollment so you don’t have to.  See the next screen for the field we carry over.</a:t>
            </a:r>
          </a:p>
        </p:txBody>
      </p:sp>
      <p:sp>
        <p:nvSpPr>
          <p:cNvPr id="4" name="Slide Number Placeholder 3"/>
          <p:cNvSpPr>
            <a:spLocks noGrp="1"/>
          </p:cNvSpPr>
          <p:nvPr>
            <p:ph type="sldNum" sz="quarter" idx="10"/>
          </p:nvPr>
        </p:nvSpPr>
        <p:spPr/>
        <p:txBody>
          <a:bodyPr/>
          <a:lstStyle/>
          <a:p>
            <a:fld id="{9D1FE447-DA53-4191-97C8-F522C13BDE27}" type="slidenum">
              <a:rPr lang="en-US" smtClean="0"/>
              <a:pPr/>
              <a:t>5</a:t>
            </a:fld>
            <a:endParaRPr lang="en-US"/>
          </a:p>
        </p:txBody>
      </p:sp>
    </p:spTree>
    <p:extLst>
      <p:ext uri="{BB962C8B-B14F-4D97-AF65-F5344CB8AC3E}">
        <p14:creationId xmlns:p14="http://schemas.microsoft.com/office/powerpoint/2010/main" val="3068054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We have enrollment amounts from last year.  (with the bank information as well)</a:t>
            </a:r>
          </a:p>
          <a:p>
            <a:r>
              <a:rPr lang="en-US" dirty="0"/>
              <a:t>We keep your Bank, routing number, bank account, account type, and employee contribution.</a:t>
            </a:r>
          </a:p>
        </p:txBody>
      </p:sp>
      <p:sp>
        <p:nvSpPr>
          <p:cNvPr id="4" name="Slide Number Placeholder 3"/>
          <p:cNvSpPr>
            <a:spLocks noGrp="1"/>
          </p:cNvSpPr>
          <p:nvPr>
            <p:ph type="sldNum" sz="quarter" idx="10"/>
          </p:nvPr>
        </p:nvSpPr>
        <p:spPr/>
        <p:txBody>
          <a:bodyPr/>
          <a:lstStyle/>
          <a:p>
            <a:fld id="{9D1FE447-DA53-4191-97C8-F522C13BDE27}" type="slidenum">
              <a:rPr lang="en-US" smtClean="0"/>
              <a:pPr/>
              <a:t>6</a:t>
            </a:fld>
            <a:endParaRPr lang="en-US"/>
          </a:p>
        </p:txBody>
      </p:sp>
    </p:spTree>
    <p:extLst>
      <p:ext uri="{BB962C8B-B14F-4D97-AF65-F5344CB8AC3E}">
        <p14:creationId xmlns:p14="http://schemas.microsoft.com/office/powerpoint/2010/main" val="402312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Added a new validation to the Payroll Initialization Audit report that will identify employees missing FICA or Medicare. </a:t>
            </a:r>
          </a:p>
          <a:p>
            <a:r>
              <a:rPr lang="en-US" dirty="0"/>
              <a:t>Already did this for Fed tax, so we incorporated the FICA MED</a:t>
            </a:r>
          </a:p>
          <a:p>
            <a:r>
              <a:rPr lang="en-US" dirty="0"/>
              <a:t>Just a reminder with the next screen shot that FICA and Med tax are all incorporated with the FED tax setup.</a:t>
            </a:r>
          </a:p>
        </p:txBody>
      </p:sp>
      <p:sp>
        <p:nvSpPr>
          <p:cNvPr id="4" name="Slide Number Placeholder 3"/>
          <p:cNvSpPr>
            <a:spLocks noGrp="1"/>
          </p:cNvSpPr>
          <p:nvPr>
            <p:ph type="sldNum" sz="quarter" idx="10"/>
          </p:nvPr>
        </p:nvSpPr>
        <p:spPr/>
        <p:txBody>
          <a:bodyPr/>
          <a:lstStyle/>
          <a:p>
            <a:fld id="{9D1FE447-DA53-4191-97C8-F522C13BDE27}" type="slidenum">
              <a:rPr lang="en-US" smtClean="0"/>
              <a:pPr/>
              <a:t>7</a:t>
            </a:fld>
            <a:endParaRPr lang="en-US"/>
          </a:p>
        </p:txBody>
      </p:sp>
    </p:spTree>
    <p:extLst>
      <p:ext uri="{BB962C8B-B14F-4D97-AF65-F5344CB8AC3E}">
        <p14:creationId xmlns:p14="http://schemas.microsoft.com/office/powerpoint/2010/main" val="2644640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a:p>
            <a:r>
              <a:rPr lang="en-US" dirty="0"/>
              <a:t>Have you ever forgotten to add FICA or Medicare tax when adding Fed Tax?  </a:t>
            </a:r>
          </a:p>
          <a:p>
            <a:r>
              <a:rPr lang="en-US" dirty="0"/>
              <a:t>We already verify if you are missing Fed tax, but what about FICA or Medicare?</a:t>
            </a:r>
          </a:p>
          <a:p>
            <a:r>
              <a:rPr lang="en-US" dirty="0"/>
              <a:t>We added a validation to the payroll initialization report that identifies employees with missing FICA or Medicare Tax along with Federal tax now.</a:t>
            </a:r>
          </a:p>
          <a:p>
            <a:r>
              <a:rPr lang="en-US" dirty="0"/>
              <a:t>Next slide shows how to remove this validation on the initialization report.</a:t>
            </a:r>
          </a:p>
          <a:p>
            <a:endParaRPr lang="en-US" dirty="0"/>
          </a:p>
          <a:p>
            <a:r>
              <a:rPr lang="en-US" dirty="0"/>
              <a:t>[Taxes are defined on each employee’s Workforce Administration record. Human  Resources &gt; Workforce Administration &gt; search for an employee &gt; select the employee’s hyperlink &gt; Payroll Data tab &gt; Taxes]</a:t>
            </a:r>
          </a:p>
        </p:txBody>
      </p:sp>
      <p:sp>
        <p:nvSpPr>
          <p:cNvPr id="4" name="Slide Number Placeholder 3"/>
          <p:cNvSpPr>
            <a:spLocks noGrp="1"/>
          </p:cNvSpPr>
          <p:nvPr>
            <p:ph type="sldNum" sz="quarter" idx="10"/>
          </p:nvPr>
        </p:nvSpPr>
        <p:spPr/>
        <p:txBody>
          <a:bodyPr/>
          <a:lstStyle/>
          <a:p>
            <a:fld id="{9D1FE447-DA53-4191-97C8-F522C13BDE27}" type="slidenum">
              <a:rPr lang="en-US" smtClean="0"/>
              <a:pPr/>
              <a:t>8</a:t>
            </a:fld>
            <a:endParaRPr lang="en-US"/>
          </a:p>
        </p:txBody>
      </p:sp>
    </p:spTree>
    <p:extLst>
      <p:ext uri="{BB962C8B-B14F-4D97-AF65-F5344CB8AC3E}">
        <p14:creationId xmlns:p14="http://schemas.microsoft.com/office/powerpoint/2010/main" val="2363411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eliminate this validation by selecting this flag on the benefit group.  In same cases there are employees that are not subject to FICA and we can suppress these warning from showing up on the report.  This flag will suppress warnings for all missing tax setup for Fed, FICA, and Medicare.</a:t>
            </a:r>
          </a:p>
          <a:p>
            <a:endParaRPr lang="en-US" dirty="0"/>
          </a:p>
          <a:p>
            <a:r>
              <a:rPr lang="en-US" dirty="0"/>
              <a:t>[Benefit Groups are located in Maintenance &gt; Human Resources &gt; Employee Attributes &gt; Benefit Groups]</a:t>
            </a:r>
          </a:p>
        </p:txBody>
      </p:sp>
      <p:sp>
        <p:nvSpPr>
          <p:cNvPr id="4" name="Slide Number Placeholder 3"/>
          <p:cNvSpPr>
            <a:spLocks noGrp="1"/>
          </p:cNvSpPr>
          <p:nvPr>
            <p:ph type="sldNum" sz="quarter" idx="10"/>
          </p:nvPr>
        </p:nvSpPr>
        <p:spPr/>
        <p:txBody>
          <a:bodyPr/>
          <a:lstStyle/>
          <a:p>
            <a:fld id="{9D1FE447-DA53-4191-97C8-F522C13BDE27}" type="slidenum">
              <a:rPr lang="en-US" smtClean="0"/>
              <a:pPr/>
              <a:t>9</a:t>
            </a:fld>
            <a:endParaRPr lang="en-US"/>
          </a:p>
        </p:txBody>
      </p:sp>
    </p:spTree>
    <p:extLst>
      <p:ext uri="{BB962C8B-B14F-4D97-AF65-F5344CB8AC3E}">
        <p14:creationId xmlns:p14="http://schemas.microsoft.com/office/powerpoint/2010/main" val="11124472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Movem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Rectangle 13"/>
          <p:cNvSpPr/>
          <p:nvPr userDrawn="1"/>
        </p:nvSpPr>
        <p:spPr bwMode="auto">
          <a:xfrm>
            <a:off x="0" y="0"/>
            <a:ext cx="9144000" cy="5143500"/>
          </a:xfrm>
          <a:prstGeom prst="rect">
            <a:avLst/>
          </a:prstGeom>
          <a:solidFill>
            <a:schemeClr val="bg1">
              <a:alpha val="15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3" name="Rectangle 2"/>
          <p:cNvSpPr/>
          <p:nvPr userDrawn="1"/>
        </p:nvSpPr>
        <p:spPr bwMode="auto">
          <a:xfrm>
            <a:off x="0" y="1792979"/>
            <a:ext cx="9144000" cy="1557543"/>
          </a:xfrm>
          <a:prstGeom prst="rect">
            <a:avLst/>
          </a:prstGeom>
          <a:solidFill>
            <a:schemeClr val="bg1">
              <a:alpha val="46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5" name="Title 1"/>
          <p:cNvSpPr>
            <a:spLocks noGrp="1"/>
          </p:cNvSpPr>
          <p:nvPr>
            <p:ph type="ctrTitle" hasCustomPrompt="1"/>
          </p:nvPr>
        </p:nvSpPr>
        <p:spPr>
          <a:xfrm>
            <a:off x="4075611" y="1710712"/>
            <a:ext cx="4929998" cy="857250"/>
          </a:xfrm>
          <a:prstGeom prst="rect">
            <a:avLst/>
          </a:prstGeom>
        </p:spPr>
        <p:txBody>
          <a:bodyPr lIns="0" tIns="0" rIns="0" bIns="0" anchor="b" anchorCtr="0">
            <a:normAutofit/>
          </a:bodyPr>
          <a:lstStyle>
            <a:lvl1pPr marL="0" indent="0" algn="l" defTabSz="457200" rtl="0" eaLnBrk="1" latinLnBrk="0" hangingPunct="1">
              <a:spcBef>
                <a:spcPct val="0"/>
              </a:spcBef>
              <a:buNone/>
              <a:defRPr lang="en-US" sz="2000" b="1" kern="1200" dirty="0">
                <a:solidFill>
                  <a:schemeClr val="tx2"/>
                </a:solidFill>
                <a:latin typeface="Tahoma" pitchFamily="34" charset="0"/>
                <a:ea typeface="+mj-ea"/>
                <a:cs typeface="Tahoma" pitchFamily="34" charset="0"/>
              </a:defRPr>
            </a:lvl1pPr>
          </a:lstStyle>
          <a:p>
            <a:r>
              <a:rPr lang="en-US" dirty="0"/>
              <a:t>Title Goes Here</a:t>
            </a:r>
          </a:p>
        </p:txBody>
      </p:sp>
      <p:sp>
        <p:nvSpPr>
          <p:cNvPr id="6" name="Subtitle 2"/>
          <p:cNvSpPr>
            <a:spLocks noGrp="1"/>
          </p:cNvSpPr>
          <p:nvPr>
            <p:ph type="subTitle" idx="1" hasCustomPrompt="1"/>
          </p:nvPr>
        </p:nvSpPr>
        <p:spPr bwMode="blackGray">
          <a:xfrm>
            <a:off x="4069195" y="2646845"/>
            <a:ext cx="4911266"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200" kern="1200" baseline="0" dirty="0" smtClean="0">
                <a:solidFill>
                  <a:schemeClr val="tx2"/>
                </a:solidFill>
                <a:latin typeface="Tahoma"/>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cxnSp>
        <p:nvCxnSpPr>
          <p:cNvPr id="10" name="Straight Connector 9"/>
          <p:cNvCxnSpPr/>
          <p:nvPr userDrawn="1"/>
        </p:nvCxnSpPr>
        <p:spPr bwMode="auto">
          <a:xfrm>
            <a:off x="3833950" y="2039159"/>
            <a:ext cx="0" cy="1065183"/>
          </a:xfrm>
          <a:prstGeom prst="line">
            <a:avLst/>
          </a:prstGeom>
          <a:solidFill>
            <a:schemeClr val="accent2"/>
          </a:solidFill>
          <a:ln w="6350" cap="sq" cmpd="sng" algn="ctr">
            <a:solidFill>
              <a:schemeClr val="bg1">
                <a:lumMod val="65000"/>
              </a:schemeClr>
            </a:solidFill>
            <a:prstDash val="solid"/>
            <a:round/>
            <a:headEnd type="none" w="sm" len="sm"/>
            <a:tailEnd type="none" w="sm" len="sm"/>
          </a:ln>
          <a:effectLst/>
        </p:spPr>
      </p:cxn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370" y="2086506"/>
            <a:ext cx="3120540" cy="970489"/>
          </a:xfrm>
          <a:prstGeom prst="rect">
            <a:avLst/>
          </a:prstGeom>
        </p:spPr>
      </p:pic>
    </p:spTree>
    <p:extLst>
      <p:ext uri="{BB962C8B-B14F-4D97-AF65-F5344CB8AC3E}">
        <p14:creationId xmlns:p14="http://schemas.microsoft.com/office/powerpoint/2010/main" val="88202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KEH - Comparison">
    <p:spTree>
      <p:nvGrpSpPr>
        <p:cNvPr id="1" name=""/>
        <p:cNvGrpSpPr/>
        <p:nvPr/>
      </p:nvGrpSpPr>
      <p:grpSpPr>
        <a:xfrm>
          <a:off x="0" y="0"/>
          <a:ext cx="0" cy="0"/>
          <a:chOff x="0" y="0"/>
          <a:chExt cx="0" cy="0"/>
        </a:xfrm>
      </p:grpSpPr>
      <p:sp>
        <p:nvSpPr>
          <p:cNvPr id="14" name="Text Placeholder 3"/>
          <p:cNvSpPr>
            <a:spLocks noGrp="1"/>
          </p:cNvSpPr>
          <p:nvPr>
            <p:ph type="body" sz="quarter" idx="11"/>
          </p:nvPr>
        </p:nvSpPr>
        <p:spPr>
          <a:xfrm>
            <a:off x="4609930" y="818009"/>
            <a:ext cx="4228505" cy="3550065"/>
          </a:xfrm>
          <a:prstGeom prst="rect">
            <a:avLst/>
          </a:prstGeom>
        </p:spPr>
        <p:txBody>
          <a:bodyPr vert="horz" anchor="ctr"/>
          <a:lstStyle>
            <a:lvl1pPr>
              <a:defRPr lang="en-US" sz="1800" dirty="0" smtClean="0">
                <a:solidFill>
                  <a:schemeClr val="tx1">
                    <a:lumMod val="65000"/>
                    <a:lumOff val="35000"/>
                  </a:schemeClr>
                </a:solidFill>
                <a:latin typeface="Tahoma"/>
                <a:cs typeface="Tahoma"/>
              </a:defRPr>
            </a:lvl1pPr>
            <a:lvl2pPr>
              <a:defRPr lang="en-US" sz="1600" dirty="0" smtClean="0">
                <a:solidFill>
                  <a:schemeClr val="tx1">
                    <a:lumMod val="65000"/>
                    <a:lumOff val="35000"/>
                  </a:schemeClr>
                </a:solidFill>
                <a:latin typeface="Tahoma"/>
                <a:cs typeface="Tahoma"/>
              </a:defRPr>
            </a:lvl2pPr>
          </a:lstStyle>
          <a:p>
            <a:pPr marL="0" lvl="0" indent="0">
              <a:lnSpc>
                <a:spcPct val="100000"/>
              </a:lnSpc>
              <a:spcBef>
                <a:spcPts val="0"/>
              </a:spcBef>
              <a:spcAft>
                <a:spcPts val="1200"/>
              </a:spcAft>
              <a:buClr>
                <a:srgbClr val="8F9B49"/>
              </a:buClr>
              <a:buFont typeface="Arial" charset="0"/>
              <a:buNone/>
            </a:pPr>
            <a:r>
              <a:rPr lang="en-US" dirty="0"/>
              <a:t>Click to edit Master text styles</a:t>
            </a:r>
          </a:p>
          <a:p>
            <a:pPr marL="457200" lvl="1" indent="-182880">
              <a:lnSpc>
                <a:spcPct val="100000"/>
              </a:lnSpc>
              <a:spcBef>
                <a:spcPts val="0"/>
              </a:spcBef>
              <a:spcAft>
                <a:spcPts val="1200"/>
              </a:spcAft>
              <a:buClr>
                <a:schemeClr val="tx1">
                  <a:lumMod val="75000"/>
                  <a:lumOff val="25000"/>
                </a:schemeClr>
              </a:buClr>
              <a:buFont typeface="Arial" charset="0"/>
              <a:buChar char="•"/>
            </a:pPr>
            <a:r>
              <a:rPr lang="en-US" dirty="0"/>
              <a:t>Second level</a:t>
            </a:r>
          </a:p>
        </p:txBody>
      </p:sp>
      <p:sp>
        <p:nvSpPr>
          <p:cNvPr id="15" name="Text Placeholder 3"/>
          <p:cNvSpPr>
            <a:spLocks noGrp="1"/>
          </p:cNvSpPr>
          <p:nvPr>
            <p:ph type="body" sz="quarter" idx="10"/>
          </p:nvPr>
        </p:nvSpPr>
        <p:spPr>
          <a:xfrm>
            <a:off x="444138" y="818009"/>
            <a:ext cx="3860228"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9"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KEH - Header and Footer Only">
    <p:spTree>
      <p:nvGrpSpPr>
        <p:cNvPr id="1" name=""/>
        <p:cNvGrpSpPr/>
        <p:nvPr/>
      </p:nvGrpSpPr>
      <p:grpSpPr>
        <a:xfrm>
          <a:off x="0" y="0"/>
          <a:ext cx="0" cy="0"/>
          <a:chOff x="0" y="0"/>
          <a:chExt cx="0" cy="0"/>
        </a:xfrm>
      </p:grpSpPr>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KEH - Chart">
    <p:spTree>
      <p:nvGrpSpPr>
        <p:cNvPr id="1" name=""/>
        <p:cNvGrpSpPr/>
        <p:nvPr/>
      </p:nvGrpSpPr>
      <p:grpSpPr>
        <a:xfrm>
          <a:off x="0" y="0"/>
          <a:ext cx="0" cy="0"/>
          <a:chOff x="0" y="0"/>
          <a:chExt cx="0" cy="0"/>
        </a:xfrm>
      </p:grpSpPr>
      <p:sp>
        <p:nvSpPr>
          <p:cNvPr id="5" name="Chart Placeholder 4"/>
          <p:cNvSpPr>
            <a:spLocks noGrp="1"/>
          </p:cNvSpPr>
          <p:nvPr>
            <p:ph type="chart" sz="quarter" idx="10"/>
          </p:nvPr>
        </p:nvSpPr>
        <p:spPr>
          <a:xfrm>
            <a:off x="273050" y="958108"/>
            <a:ext cx="8566150" cy="3261468"/>
          </a:xfrm>
          <a:prstGeom prst="rect">
            <a:avLst/>
          </a:prstGeom>
        </p:spPr>
        <p:txBody>
          <a:bodyPr/>
          <a:lstStyle>
            <a:lvl1pPr marL="0" indent="0" algn="ctr">
              <a:buNone/>
              <a:defRPr sz="2400">
                <a:solidFill>
                  <a:schemeClr val="tx1">
                    <a:lumMod val="75000"/>
                    <a:lumOff val="25000"/>
                  </a:schemeClr>
                </a:solidFill>
                <a:latin typeface="Tahoma" charset="0"/>
                <a:ea typeface="Tahoma" charset="0"/>
                <a:cs typeface="Tahoma" charset="0"/>
              </a:defRPr>
            </a:lvl1pPr>
          </a:lstStyle>
          <a:p>
            <a:r>
              <a:rPr lang="en-US"/>
              <a:t>Click icon to add chart</a:t>
            </a:r>
            <a:endParaRPr lang="en-US" dirty="0"/>
          </a:p>
        </p:txBody>
      </p:sp>
      <p:sp>
        <p:nvSpPr>
          <p:cNvPr id="1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KEH - Table">
    <p:spTree>
      <p:nvGrpSpPr>
        <p:cNvPr id="1" name=""/>
        <p:cNvGrpSpPr/>
        <p:nvPr/>
      </p:nvGrpSpPr>
      <p:grpSpPr>
        <a:xfrm>
          <a:off x="0" y="0"/>
          <a:ext cx="0" cy="0"/>
          <a:chOff x="0" y="0"/>
          <a:chExt cx="0" cy="0"/>
        </a:xfrm>
      </p:grpSpPr>
      <p:sp>
        <p:nvSpPr>
          <p:cNvPr id="6" name="Table Placeholder 5"/>
          <p:cNvSpPr>
            <a:spLocks noGrp="1"/>
          </p:cNvSpPr>
          <p:nvPr>
            <p:ph type="tbl" sz="quarter" idx="10"/>
          </p:nvPr>
        </p:nvSpPr>
        <p:spPr>
          <a:xfrm>
            <a:off x="273050" y="1038498"/>
            <a:ext cx="8566150" cy="3220766"/>
          </a:xfrm>
          <a:prstGeom prst="rect">
            <a:avLst/>
          </a:prstGeom>
        </p:spPr>
        <p:txBody>
          <a:bodyPr/>
          <a:lstStyle>
            <a:lvl1pPr marL="0" indent="0" algn="ctr">
              <a:buNone/>
              <a:defRPr sz="2400">
                <a:solidFill>
                  <a:schemeClr val="tx1">
                    <a:lumMod val="75000"/>
                    <a:lumOff val="25000"/>
                  </a:schemeClr>
                </a:solidFill>
                <a:latin typeface="Tahoma" charset="0"/>
                <a:ea typeface="Tahoma" charset="0"/>
                <a:cs typeface="Tahoma" charset="0"/>
              </a:defRPr>
            </a:lvl1pPr>
          </a:lstStyle>
          <a:p>
            <a:r>
              <a:rPr lang="en-US"/>
              <a:t>Click icon to add table</a:t>
            </a:r>
          </a:p>
        </p:txBody>
      </p:sp>
      <p:sp>
        <p:nvSpPr>
          <p:cNvPr id="1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OKEH - Blank">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7"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2018</a:t>
            </a:r>
          </a:p>
        </p:txBody>
      </p:sp>
      <p:sp>
        <p:nvSpPr>
          <p:cNvPr id="5" name="Title 4"/>
          <p:cNvSpPr>
            <a:spLocks noGrp="1"/>
          </p:cNvSpPr>
          <p:nvPr>
            <p:ph type="title"/>
          </p:nvPr>
        </p:nvSpPr>
        <p:spPr>
          <a:xfrm>
            <a:off x="289621" y="-693306"/>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SECTION - Connect 2019">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Rectangle 8"/>
          <p:cNvSpPr/>
          <p:nvPr userDrawn="1"/>
        </p:nvSpPr>
        <p:spPr bwMode="auto">
          <a:xfrm>
            <a:off x="0" y="0"/>
            <a:ext cx="9144000" cy="5143500"/>
          </a:xfrm>
          <a:prstGeom prst="rect">
            <a:avLst/>
          </a:prstGeom>
          <a:solidFill>
            <a:schemeClr val="bg1">
              <a:alpha val="33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Tahoma"/>
                <a:ea typeface="+mn-ea"/>
                <a:cs typeface="Tahoma"/>
              </a:rPr>
              <a:t>© Tyler Technologies 2018</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6024272" y="1750422"/>
            <a:ext cx="4532557" cy="4532557"/>
          </a:xfrm>
          <a:prstGeom prst="rect">
            <a:avLst/>
          </a:prstGeom>
        </p:spPr>
      </p:pic>
      <p:pic>
        <p:nvPicPr>
          <p:cNvPr id="11"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
        <p:nvSpPr>
          <p:cNvPr id="12" name="Rectangle 11"/>
          <p:cNvSpPr/>
          <p:nvPr userDrawn="1"/>
        </p:nvSpPr>
        <p:spPr bwMode="auto">
          <a:xfrm>
            <a:off x="0" y="1931670"/>
            <a:ext cx="9144000" cy="1280160"/>
          </a:xfrm>
          <a:prstGeom prst="rect">
            <a:avLst/>
          </a:prstGeom>
          <a:solidFill>
            <a:schemeClr val="bg1">
              <a:alpha val="15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5" name="Title 1"/>
          <p:cNvSpPr>
            <a:spLocks noGrp="1"/>
          </p:cNvSpPr>
          <p:nvPr>
            <p:ph type="ctrTitle" hasCustomPrompt="1"/>
          </p:nvPr>
        </p:nvSpPr>
        <p:spPr>
          <a:xfrm>
            <a:off x="293914" y="2143125"/>
            <a:ext cx="8556172" cy="857250"/>
          </a:xfrm>
          <a:prstGeom prst="rect">
            <a:avLst/>
          </a:prstGeom>
        </p:spPr>
        <p:txBody>
          <a:bodyPr lIns="0" tIns="0" rIns="0" bIns="0" anchor="ctr" anchorCtr="0">
            <a:normAutofit/>
          </a:bodyPr>
          <a:lstStyle>
            <a:lvl1pPr marL="0" indent="0" algn="ctr" defTabSz="457200" rtl="0" eaLnBrk="1" latinLnBrk="0" hangingPunct="1">
              <a:spcBef>
                <a:spcPct val="0"/>
              </a:spcBef>
              <a:buNone/>
              <a:defRPr lang="en-US" sz="3000" b="1" kern="1200" dirty="0">
                <a:solidFill>
                  <a:schemeClr val="tx2"/>
                </a:solidFill>
                <a:latin typeface="Tahoma" pitchFamily="34" charset="0"/>
                <a:ea typeface="+mj-ea"/>
                <a:cs typeface="Tahoma" pitchFamily="34" charset="0"/>
              </a:defRPr>
            </a:lvl1pPr>
          </a:lstStyle>
          <a:p>
            <a:r>
              <a:rPr lang="en-US" dirty="0"/>
              <a:t>Title Goes Here</a:t>
            </a:r>
          </a:p>
        </p:txBody>
      </p:sp>
    </p:spTree>
    <p:extLst>
      <p:ext uri="{BB962C8B-B14F-4D97-AF65-F5344CB8AC3E}">
        <p14:creationId xmlns:p14="http://schemas.microsoft.com/office/powerpoint/2010/main" val="79961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ATA - Title &amp; Content">
    <p:spTree>
      <p:nvGrpSpPr>
        <p:cNvPr id="1" name=""/>
        <p:cNvGrpSpPr/>
        <p:nvPr/>
      </p:nvGrpSpPr>
      <p:grpSpPr>
        <a:xfrm>
          <a:off x="0" y="0"/>
          <a:ext cx="0" cy="0"/>
          <a:chOff x="0" y="0"/>
          <a:chExt cx="0" cy="0"/>
        </a:xfrm>
      </p:grpSpPr>
      <p:sp>
        <p:nvSpPr>
          <p:cNvPr id="14"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ext uri="{BB962C8B-B14F-4D97-AF65-F5344CB8AC3E}">
        <p14:creationId xmlns:p14="http://schemas.microsoft.com/office/powerpoint/2010/main" val="40467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 Welcom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Rectangle 13"/>
          <p:cNvSpPr/>
          <p:nvPr userDrawn="1"/>
        </p:nvSpPr>
        <p:spPr bwMode="auto">
          <a:xfrm>
            <a:off x="0" y="3494161"/>
            <a:ext cx="9144000" cy="681805"/>
          </a:xfrm>
          <a:prstGeom prst="rect">
            <a:avLst/>
          </a:prstGeom>
          <a:solidFill>
            <a:schemeClr val="accent5">
              <a:alpha val="53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5" name="Title 1"/>
          <p:cNvSpPr>
            <a:spLocks noGrp="1"/>
          </p:cNvSpPr>
          <p:nvPr>
            <p:ph type="ctrTitle" hasCustomPrompt="1"/>
          </p:nvPr>
        </p:nvSpPr>
        <p:spPr>
          <a:xfrm>
            <a:off x="3252650" y="3528245"/>
            <a:ext cx="5597435" cy="615065"/>
          </a:xfrm>
          <a:prstGeom prst="rect">
            <a:avLst/>
          </a:prstGeom>
        </p:spPr>
        <p:txBody>
          <a:bodyPr lIns="0" tIns="0" rIns="0" bIns="0" anchor="ctr" anchorCtr="0">
            <a:noAutofit/>
          </a:bodyPr>
          <a:lstStyle>
            <a:lvl1pPr marL="0" indent="0" algn="ctr" defTabSz="457200" rtl="0" eaLnBrk="1" latinLnBrk="0" hangingPunct="1">
              <a:spcBef>
                <a:spcPct val="0"/>
              </a:spcBef>
              <a:buNone/>
              <a:defRPr lang="en-US" sz="3200" b="1" kern="1200" baseline="0" dirty="0">
                <a:solidFill>
                  <a:schemeClr val="bg1"/>
                </a:solidFill>
                <a:effectLst>
                  <a:outerShdw blurRad="254000" dist="152400" dir="2700000" algn="tl" rotWithShape="0">
                    <a:prstClr val="black">
                      <a:alpha val="8000"/>
                    </a:prstClr>
                  </a:outerShdw>
                </a:effectLst>
                <a:latin typeface="Tahoma" pitchFamily="34" charset="0"/>
                <a:ea typeface="+mj-ea"/>
                <a:cs typeface="Tahoma" pitchFamily="34" charset="0"/>
              </a:defRPr>
            </a:lvl1pPr>
          </a:lstStyle>
          <a:p>
            <a:r>
              <a:rPr lang="en-US"/>
              <a:t>Welcome to Connect 2019</a:t>
            </a:r>
            <a:endParaRPr lang="en-US" dirty="0"/>
          </a:p>
        </p:txBody>
      </p:sp>
      <p:cxnSp>
        <p:nvCxnSpPr>
          <p:cNvPr id="10" name="Straight Connector 9"/>
          <p:cNvCxnSpPr/>
          <p:nvPr userDrawn="1"/>
        </p:nvCxnSpPr>
        <p:spPr bwMode="auto">
          <a:xfrm>
            <a:off x="3833950" y="2022202"/>
            <a:ext cx="0" cy="1065183"/>
          </a:xfrm>
          <a:prstGeom prst="line">
            <a:avLst/>
          </a:prstGeom>
          <a:solidFill>
            <a:schemeClr val="accent2"/>
          </a:solidFill>
          <a:ln w="6350" cap="sq" cmpd="sng" algn="ctr">
            <a:solidFill>
              <a:schemeClr val="bg1">
                <a:lumMod val="65000"/>
              </a:schemeClr>
            </a:solidFill>
            <a:prstDash val="solid"/>
            <a:round/>
            <a:headEnd type="none" w="sm" len="sm"/>
            <a:tailEnd type="none" w="sm" len="sm"/>
          </a:ln>
          <a:effectLst/>
        </p:spPr>
      </p:cxn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biLevel thresh="25000"/>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2469" y="412358"/>
            <a:ext cx="4513891" cy="1403818"/>
          </a:xfrm>
          <a:prstGeom prst="rect">
            <a:avLst/>
          </a:prstGeom>
        </p:spPr>
      </p:pic>
    </p:spTree>
    <p:extLst>
      <p:ext uri="{BB962C8B-B14F-4D97-AF65-F5344CB8AC3E}">
        <p14:creationId xmlns:p14="http://schemas.microsoft.com/office/powerpoint/2010/main" val="246648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TA - Title &amp; Content">
    <p:spTree>
      <p:nvGrpSpPr>
        <p:cNvPr id="1" name=""/>
        <p:cNvGrpSpPr/>
        <p:nvPr/>
      </p:nvGrpSpPr>
      <p:grpSpPr>
        <a:xfrm>
          <a:off x="0" y="0"/>
          <a:ext cx="0" cy="0"/>
          <a:chOff x="0" y="0"/>
          <a:chExt cx="0" cy="0"/>
        </a:xfrm>
      </p:grpSpPr>
      <p:sp>
        <p:nvSpPr>
          <p:cNvPr id="14"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TA - Side Imag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140325" y="818009"/>
            <a:ext cx="3698110" cy="3418500"/>
          </a:xfrm>
          <a:prstGeom prst="rect">
            <a:avLst/>
          </a:prstGeom>
        </p:spPr>
        <p:txBody>
          <a:bodyPr anchor="ctr"/>
          <a:lstStyle>
            <a:lvl1pPr marL="0" indent="0" algn="ctr">
              <a:buNone/>
              <a:defRPr sz="2000">
                <a:solidFill>
                  <a:schemeClr val="tx1">
                    <a:lumMod val="75000"/>
                    <a:lumOff val="25000"/>
                  </a:schemeClr>
                </a:solidFill>
                <a:latin typeface="Tahoma" charset="0"/>
                <a:ea typeface="Tahoma" charset="0"/>
                <a:cs typeface="Tahoma" charset="0"/>
              </a:defRPr>
            </a:lvl1pPr>
          </a:lstStyle>
          <a:p>
            <a:r>
              <a:rPr lang="en-US"/>
              <a:t>Drag picture to placeholder or click icon to add</a:t>
            </a:r>
          </a:p>
        </p:txBody>
      </p:sp>
      <p:sp>
        <p:nvSpPr>
          <p:cNvPr id="17" name="Text Placeholder 3"/>
          <p:cNvSpPr>
            <a:spLocks noGrp="1"/>
          </p:cNvSpPr>
          <p:nvPr>
            <p:ph type="body" sz="quarter" idx="10"/>
          </p:nvPr>
        </p:nvSpPr>
        <p:spPr>
          <a:xfrm>
            <a:off x="444137" y="818009"/>
            <a:ext cx="4539343"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8"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 Welcom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Rectangle 13"/>
          <p:cNvSpPr/>
          <p:nvPr userDrawn="1"/>
        </p:nvSpPr>
        <p:spPr bwMode="auto">
          <a:xfrm>
            <a:off x="0" y="3494161"/>
            <a:ext cx="9144000" cy="681805"/>
          </a:xfrm>
          <a:prstGeom prst="rect">
            <a:avLst/>
          </a:prstGeom>
          <a:solidFill>
            <a:schemeClr val="accent5">
              <a:alpha val="53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5" name="Title 1"/>
          <p:cNvSpPr>
            <a:spLocks noGrp="1"/>
          </p:cNvSpPr>
          <p:nvPr>
            <p:ph type="ctrTitle" hasCustomPrompt="1"/>
          </p:nvPr>
        </p:nvSpPr>
        <p:spPr>
          <a:xfrm>
            <a:off x="3252650" y="3528245"/>
            <a:ext cx="5597435" cy="615065"/>
          </a:xfrm>
          <a:prstGeom prst="rect">
            <a:avLst/>
          </a:prstGeom>
        </p:spPr>
        <p:txBody>
          <a:bodyPr lIns="0" tIns="0" rIns="0" bIns="0" anchor="ctr" anchorCtr="0">
            <a:noAutofit/>
          </a:bodyPr>
          <a:lstStyle>
            <a:lvl1pPr marL="0" indent="0" algn="ctr" defTabSz="457200" rtl="0" eaLnBrk="1" latinLnBrk="0" hangingPunct="1">
              <a:spcBef>
                <a:spcPct val="0"/>
              </a:spcBef>
              <a:buNone/>
              <a:defRPr lang="en-US" sz="3200" b="1" kern="1200" baseline="0" dirty="0">
                <a:solidFill>
                  <a:schemeClr val="bg1"/>
                </a:solidFill>
                <a:effectLst>
                  <a:outerShdw blurRad="254000" dist="152400" dir="2700000" algn="tl" rotWithShape="0">
                    <a:prstClr val="black">
                      <a:alpha val="8000"/>
                    </a:prstClr>
                  </a:outerShdw>
                </a:effectLst>
                <a:latin typeface="Tahoma" pitchFamily="34" charset="0"/>
                <a:ea typeface="+mj-ea"/>
                <a:cs typeface="Tahoma" pitchFamily="34" charset="0"/>
              </a:defRPr>
            </a:lvl1pPr>
          </a:lstStyle>
          <a:p>
            <a:r>
              <a:rPr lang="en-US"/>
              <a:t>Welcome to Connect 2019</a:t>
            </a:r>
            <a:endParaRPr lang="en-US" dirty="0"/>
          </a:p>
        </p:txBody>
      </p:sp>
      <p:cxnSp>
        <p:nvCxnSpPr>
          <p:cNvPr id="10" name="Straight Connector 9"/>
          <p:cNvCxnSpPr/>
          <p:nvPr userDrawn="1"/>
        </p:nvCxnSpPr>
        <p:spPr bwMode="auto">
          <a:xfrm>
            <a:off x="3833950" y="2022202"/>
            <a:ext cx="0" cy="1065183"/>
          </a:xfrm>
          <a:prstGeom prst="line">
            <a:avLst/>
          </a:prstGeom>
          <a:solidFill>
            <a:schemeClr val="accent2"/>
          </a:solidFill>
          <a:ln w="6350" cap="sq" cmpd="sng" algn="ctr">
            <a:solidFill>
              <a:schemeClr val="bg1">
                <a:lumMod val="65000"/>
              </a:schemeClr>
            </a:solidFill>
            <a:prstDash val="solid"/>
            <a:round/>
            <a:headEnd type="none" w="sm" len="sm"/>
            <a:tailEnd type="none" w="sm" len="sm"/>
          </a:ln>
          <a:effectLst/>
        </p:spPr>
      </p:cxn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biLevel thresh="25000"/>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2469" y="412358"/>
            <a:ext cx="4513891" cy="140381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TA - Comparison">
    <p:spTree>
      <p:nvGrpSpPr>
        <p:cNvPr id="1" name=""/>
        <p:cNvGrpSpPr/>
        <p:nvPr/>
      </p:nvGrpSpPr>
      <p:grpSpPr>
        <a:xfrm>
          <a:off x="0" y="0"/>
          <a:ext cx="0" cy="0"/>
          <a:chOff x="0" y="0"/>
          <a:chExt cx="0" cy="0"/>
        </a:xfrm>
      </p:grpSpPr>
      <p:sp>
        <p:nvSpPr>
          <p:cNvPr id="14" name="Text Placeholder 3"/>
          <p:cNvSpPr>
            <a:spLocks noGrp="1"/>
          </p:cNvSpPr>
          <p:nvPr>
            <p:ph type="body" sz="quarter" idx="11"/>
          </p:nvPr>
        </p:nvSpPr>
        <p:spPr>
          <a:xfrm>
            <a:off x="4609930" y="818009"/>
            <a:ext cx="4228505" cy="3550065"/>
          </a:xfrm>
          <a:prstGeom prst="rect">
            <a:avLst/>
          </a:prstGeom>
        </p:spPr>
        <p:txBody>
          <a:bodyPr vert="horz" anchor="ctr"/>
          <a:lstStyle>
            <a:lvl1pPr>
              <a:defRPr lang="en-US" sz="1800" dirty="0" smtClean="0">
                <a:solidFill>
                  <a:schemeClr val="tx1">
                    <a:lumMod val="65000"/>
                    <a:lumOff val="35000"/>
                  </a:schemeClr>
                </a:solidFill>
                <a:latin typeface="Tahoma"/>
                <a:cs typeface="Tahoma"/>
              </a:defRPr>
            </a:lvl1pPr>
            <a:lvl2pPr>
              <a:defRPr lang="en-US" sz="1600" dirty="0" smtClean="0">
                <a:solidFill>
                  <a:schemeClr val="tx1">
                    <a:lumMod val="65000"/>
                    <a:lumOff val="35000"/>
                  </a:schemeClr>
                </a:solidFill>
                <a:latin typeface="Tahoma"/>
                <a:cs typeface="Tahoma"/>
              </a:defRPr>
            </a:lvl2pPr>
          </a:lstStyle>
          <a:p>
            <a:pPr marL="0" lvl="0" indent="0">
              <a:lnSpc>
                <a:spcPct val="100000"/>
              </a:lnSpc>
              <a:spcBef>
                <a:spcPts val="0"/>
              </a:spcBef>
              <a:spcAft>
                <a:spcPts val="1200"/>
              </a:spcAft>
              <a:buClr>
                <a:srgbClr val="8F9B49"/>
              </a:buClr>
              <a:buFont typeface="Arial" charset="0"/>
              <a:buNone/>
            </a:pPr>
            <a:r>
              <a:rPr lang="en-US" dirty="0"/>
              <a:t>Click to edit Master text styles</a:t>
            </a:r>
          </a:p>
          <a:p>
            <a:pPr marL="457200" lvl="1" indent="-182880">
              <a:lnSpc>
                <a:spcPct val="100000"/>
              </a:lnSpc>
              <a:spcBef>
                <a:spcPts val="0"/>
              </a:spcBef>
              <a:spcAft>
                <a:spcPts val="1200"/>
              </a:spcAft>
              <a:buClr>
                <a:schemeClr val="tx1">
                  <a:lumMod val="75000"/>
                  <a:lumOff val="25000"/>
                </a:schemeClr>
              </a:buClr>
              <a:buFont typeface="Arial" charset="0"/>
              <a:buChar char="•"/>
            </a:pPr>
            <a:r>
              <a:rPr lang="en-US" dirty="0"/>
              <a:t>Second level</a:t>
            </a:r>
          </a:p>
        </p:txBody>
      </p:sp>
      <p:sp>
        <p:nvSpPr>
          <p:cNvPr id="15" name="Text Placeholder 3"/>
          <p:cNvSpPr>
            <a:spLocks noGrp="1"/>
          </p:cNvSpPr>
          <p:nvPr>
            <p:ph type="body" sz="quarter" idx="10"/>
          </p:nvPr>
        </p:nvSpPr>
        <p:spPr>
          <a:xfrm>
            <a:off x="444138" y="818009"/>
            <a:ext cx="3860228"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9"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TA - Header and Footer Only">
    <p:spTree>
      <p:nvGrpSpPr>
        <p:cNvPr id="1" name=""/>
        <p:cNvGrpSpPr/>
        <p:nvPr/>
      </p:nvGrpSpPr>
      <p:grpSpPr>
        <a:xfrm>
          <a:off x="0" y="0"/>
          <a:ext cx="0" cy="0"/>
          <a:chOff x="0" y="0"/>
          <a:chExt cx="0" cy="0"/>
        </a:xfrm>
      </p:grpSpPr>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TA - Chart">
    <p:spTree>
      <p:nvGrpSpPr>
        <p:cNvPr id="1" name=""/>
        <p:cNvGrpSpPr/>
        <p:nvPr/>
      </p:nvGrpSpPr>
      <p:grpSpPr>
        <a:xfrm>
          <a:off x="0" y="0"/>
          <a:ext cx="0" cy="0"/>
          <a:chOff x="0" y="0"/>
          <a:chExt cx="0" cy="0"/>
        </a:xfrm>
      </p:grpSpPr>
      <p:sp>
        <p:nvSpPr>
          <p:cNvPr id="5" name="Chart Placeholder 4"/>
          <p:cNvSpPr>
            <a:spLocks noGrp="1"/>
          </p:cNvSpPr>
          <p:nvPr>
            <p:ph type="chart" sz="quarter" idx="10"/>
          </p:nvPr>
        </p:nvSpPr>
        <p:spPr>
          <a:xfrm>
            <a:off x="273050" y="958108"/>
            <a:ext cx="8566150" cy="3261468"/>
          </a:xfrm>
          <a:prstGeom prst="rect">
            <a:avLst/>
          </a:prstGeom>
        </p:spPr>
        <p:txBody>
          <a:bodyPr/>
          <a:lstStyle>
            <a:lvl1pPr marL="0" indent="0" algn="ctr">
              <a:buNone/>
              <a:defRPr sz="2400">
                <a:solidFill>
                  <a:schemeClr val="tx1">
                    <a:lumMod val="75000"/>
                    <a:lumOff val="25000"/>
                  </a:schemeClr>
                </a:solidFill>
                <a:latin typeface="Tahoma" charset="0"/>
                <a:ea typeface="Tahoma" charset="0"/>
                <a:cs typeface="Tahoma" charset="0"/>
              </a:defRPr>
            </a:lvl1pPr>
          </a:lstStyle>
          <a:p>
            <a:r>
              <a:rPr lang="en-US"/>
              <a:t>Click icon to add chart</a:t>
            </a:r>
            <a:endParaRPr lang="en-US" dirty="0"/>
          </a:p>
        </p:txBody>
      </p:sp>
      <p:sp>
        <p:nvSpPr>
          <p:cNvPr id="1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TA - Table">
    <p:spTree>
      <p:nvGrpSpPr>
        <p:cNvPr id="1" name=""/>
        <p:cNvGrpSpPr/>
        <p:nvPr/>
      </p:nvGrpSpPr>
      <p:grpSpPr>
        <a:xfrm>
          <a:off x="0" y="0"/>
          <a:ext cx="0" cy="0"/>
          <a:chOff x="0" y="0"/>
          <a:chExt cx="0" cy="0"/>
        </a:xfrm>
      </p:grpSpPr>
      <p:sp>
        <p:nvSpPr>
          <p:cNvPr id="6" name="Table Placeholder 5"/>
          <p:cNvSpPr>
            <a:spLocks noGrp="1"/>
          </p:cNvSpPr>
          <p:nvPr>
            <p:ph type="tbl" sz="quarter" idx="10"/>
          </p:nvPr>
        </p:nvSpPr>
        <p:spPr>
          <a:xfrm>
            <a:off x="273050" y="1038498"/>
            <a:ext cx="8566150" cy="3220766"/>
          </a:xfrm>
          <a:prstGeom prst="rect">
            <a:avLst/>
          </a:prstGeom>
        </p:spPr>
        <p:txBody>
          <a:bodyPr/>
          <a:lstStyle>
            <a:lvl1pPr marL="0" indent="0" algn="ctr">
              <a:buNone/>
              <a:defRPr sz="2400">
                <a:solidFill>
                  <a:schemeClr val="tx1">
                    <a:lumMod val="75000"/>
                    <a:lumOff val="25000"/>
                  </a:schemeClr>
                </a:solidFill>
                <a:latin typeface="Tahoma" charset="0"/>
                <a:ea typeface="Tahoma" charset="0"/>
                <a:cs typeface="Tahoma" charset="0"/>
              </a:defRPr>
            </a:lvl1pPr>
          </a:lstStyle>
          <a:p>
            <a:r>
              <a:rPr lang="en-US"/>
              <a:t>Click icon to add table</a:t>
            </a:r>
          </a:p>
        </p:txBody>
      </p:sp>
      <p:sp>
        <p:nvSpPr>
          <p:cNvPr id="1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ATA - Blank">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userDrawn="1"/>
        </p:nvSpPr>
        <p:spPr bwMode="auto">
          <a:xfrm>
            <a:off x="0" y="0"/>
            <a:ext cx="9144000" cy="5143500"/>
          </a:xfrm>
          <a:prstGeom prst="rect">
            <a:avLst/>
          </a:prstGeom>
          <a:solidFill>
            <a:schemeClr val="bg2">
              <a:alpha val="19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4"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2018</a:t>
            </a:r>
          </a:p>
        </p:txBody>
      </p:sp>
      <p:sp>
        <p:nvSpPr>
          <p:cNvPr id="5" name="Title 4"/>
          <p:cNvSpPr>
            <a:spLocks noGrp="1"/>
          </p:cNvSpPr>
          <p:nvPr>
            <p:ph type="title"/>
          </p:nvPr>
        </p:nvSpPr>
        <p:spPr>
          <a:xfrm>
            <a:off x="289621" y="-758620"/>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MAGE - Connect 2019">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Rectangle 15"/>
          <p:cNvSpPr/>
          <p:nvPr userDrawn="1"/>
        </p:nvSpPr>
        <p:spPr bwMode="auto">
          <a:xfrm>
            <a:off x="0" y="0"/>
            <a:ext cx="9144000" cy="5143500"/>
          </a:xfrm>
          <a:prstGeom prst="rect">
            <a:avLst/>
          </a:prstGeom>
          <a:solidFill>
            <a:schemeClr val="bg1">
              <a:alpha val="67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7"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Tahoma"/>
                <a:ea typeface="+mn-ea"/>
                <a:cs typeface="Tahoma"/>
              </a:rPr>
              <a:t>© Tyler Technologies 2018</a:t>
            </a:r>
          </a:p>
        </p:txBody>
      </p:sp>
      <p:sp>
        <p:nvSpPr>
          <p:cNvPr id="14"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6024272" y="1750422"/>
            <a:ext cx="4532557" cy="4532557"/>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pic>
        <p:nvPicPr>
          <p:cNvPr id="1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297706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 Connect 2019">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Rectangle 15"/>
          <p:cNvSpPr/>
          <p:nvPr userDrawn="1"/>
        </p:nvSpPr>
        <p:spPr bwMode="auto">
          <a:xfrm>
            <a:off x="0" y="0"/>
            <a:ext cx="9144000" cy="5143500"/>
          </a:xfrm>
          <a:prstGeom prst="rect">
            <a:avLst/>
          </a:prstGeom>
          <a:solidFill>
            <a:schemeClr val="bg1">
              <a:alpha val="67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7"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Tahoma"/>
                <a:ea typeface="+mn-ea"/>
                <a:cs typeface="Tahoma"/>
              </a:rPr>
              <a:t>© Tyler Technologies 2018</a:t>
            </a:r>
          </a:p>
        </p:txBody>
      </p:sp>
      <p:sp>
        <p:nvSpPr>
          <p:cNvPr id="14"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6024272" y="1750422"/>
            <a:ext cx="4532557" cy="4532557"/>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pic>
        <p:nvPicPr>
          <p:cNvPr id="1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 Table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51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5"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 Trainin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47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5"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 Analytics Table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23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5"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 Connect 2019 Mesh">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Rectangle 13"/>
          <p:cNvSpPr/>
          <p:nvPr userDrawn="1"/>
        </p:nvSpPr>
        <p:spPr bwMode="auto">
          <a:xfrm>
            <a:off x="0" y="3494161"/>
            <a:ext cx="9144000" cy="681805"/>
          </a:xfrm>
          <a:prstGeom prst="rect">
            <a:avLst/>
          </a:prstGeom>
          <a:solidFill>
            <a:srgbClr val="002840">
              <a:alpha val="81000"/>
            </a:srgb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5" name="Title 1"/>
          <p:cNvSpPr>
            <a:spLocks noGrp="1"/>
          </p:cNvSpPr>
          <p:nvPr>
            <p:ph type="ctrTitle" hasCustomPrompt="1"/>
          </p:nvPr>
        </p:nvSpPr>
        <p:spPr>
          <a:xfrm>
            <a:off x="257992" y="3528245"/>
            <a:ext cx="8628016" cy="615065"/>
          </a:xfrm>
          <a:prstGeom prst="rect">
            <a:avLst/>
          </a:prstGeom>
        </p:spPr>
        <p:txBody>
          <a:bodyPr lIns="0" tIns="0" rIns="0" bIns="0" anchor="ctr" anchorCtr="0">
            <a:noAutofit/>
          </a:bodyPr>
          <a:lstStyle>
            <a:lvl1pPr marL="0" indent="0" algn="ctr" defTabSz="457200" rtl="0" eaLnBrk="1" latinLnBrk="0" hangingPunct="1">
              <a:spcBef>
                <a:spcPct val="0"/>
              </a:spcBef>
              <a:buNone/>
              <a:defRPr lang="en-US" sz="3200" b="1" kern="1200" baseline="0" dirty="0">
                <a:solidFill>
                  <a:schemeClr val="bg1"/>
                </a:solidFill>
                <a:effectLst>
                  <a:outerShdw blurRad="254000" dist="152400" dir="2700000" algn="tl" rotWithShape="0">
                    <a:prstClr val="black">
                      <a:alpha val="8000"/>
                    </a:prstClr>
                  </a:outerShdw>
                </a:effectLst>
                <a:latin typeface="Tahoma" pitchFamily="34" charset="0"/>
                <a:ea typeface="+mj-ea"/>
                <a:cs typeface="Tahoma" pitchFamily="34" charset="0"/>
              </a:defRPr>
            </a:lvl1pPr>
          </a:lstStyle>
          <a:p>
            <a:r>
              <a:rPr lang="en-US" dirty="0"/>
              <a:t>Title</a:t>
            </a:r>
          </a:p>
        </p:txBody>
      </p: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biLevel thresh="25000"/>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5055" y="269648"/>
            <a:ext cx="4513891" cy="1403818"/>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 Tyler Block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41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5"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 Cloud Shared SaaS Daa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24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9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5"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 PC Keyboar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54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5"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 Data Table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43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2018 ̑</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5"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 Phone Suppo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23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5"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 Mobile Devi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49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2018</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5"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 Connect 2019">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Rectangle 8"/>
          <p:cNvSpPr/>
          <p:nvPr userDrawn="1"/>
        </p:nvSpPr>
        <p:spPr bwMode="auto">
          <a:xfrm>
            <a:off x="0" y="0"/>
            <a:ext cx="9144000" cy="5143500"/>
          </a:xfrm>
          <a:prstGeom prst="rect">
            <a:avLst/>
          </a:prstGeom>
          <a:solidFill>
            <a:schemeClr val="bg1">
              <a:alpha val="33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Tahoma"/>
                <a:ea typeface="+mn-ea"/>
                <a:cs typeface="Tahoma"/>
              </a:rPr>
              <a:t>© Tyler Technologies 2018</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6024272" y="1750422"/>
            <a:ext cx="4532557" cy="4532557"/>
          </a:xfrm>
          <a:prstGeom prst="rect">
            <a:avLst/>
          </a:prstGeom>
        </p:spPr>
      </p:pic>
      <p:pic>
        <p:nvPicPr>
          <p:cNvPr id="11"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
        <p:nvSpPr>
          <p:cNvPr id="12" name="Rectangle 11"/>
          <p:cNvSpPr/>
          <p:nvPr userDrawn="1"/>
        </p:nvSpPr>
        <p:spPr bwMode="auto">
          <a:xfrm>
            <a:off x="0" y="1931670"/>
            <a:ext cx="9144000" cy="1280160"/>
          </a:xfrm>
          <a:prstGeom prst="rect">
            <a:avLst/>
          </a:prstGeom>
          <a:solidFill>
            <a:schemeClr val="bg1">
              <a:alpha val="15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5" name="Title 1"/>
          <p:cNvSpPr>
            <a:spLocks noGrp="1"/>
          </p:cNvSpPr>
          <p:nvPr>
            <p:ph type="ctrTitle" hasCustomPrompt="1"/>
          </p:nvPr>
        </p:nvSpPr>
        <p:spPr>
          <a:xfrm>
            <a:off x="293914" y="2143125"/>
            <a:ext cx="8556172" cy="857250"/>
          </a:xfrm>
          <a:prstGeom prst="rect">
            <a:avLst/>
          </a:prstGeom>
        </p:spPr>
        <p:txBody>
          <a:bodyPr lIns="0" tIns="0" rIns="0" bIns="0" anchor="ctr" anchorCtr="0">
            <a:normAutofit/>
          </a:bodyPr>
          <a:lstStyle>
            <a:lvl1pPr marL="0" indent="0" algn="ctr" defTabSz="457200" rtl="0" eaLnBrk="1" latinLnBrk="0" hangingPunct="1">
              <a:spcBef>
                <a:spcPct val="0"/>
              </a:spcBef>
              <a:buNone/>
              <a:defRPr lang="en-US" sz="3000" b="1" kern="1200" dirty="0">
                <a:solidFill>
                  <a:schemeClr val="tx2"/>
                </a:solidFill>
                <a:latin typeface="Tahoma" pitchFamily="34" charset="0"/>
                <a:ea typeface="+mj-ea"/>
                <a:cs typeface="Tahoma" pitchFamily="34" charset="0"/>
              </a:defRPr>
            </a:lvl1pPr>
          </a:lstStyle>
          <a:p>
            <a:r>
              <a:rPr lang="en-US" dirty="0"/>
              <a:t>Title Goes Here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 Connect Dat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Rectangle 8"/>
          <p:cNvSpPr/>
          <p:nvPr userDrawn="1"/>
        </p:nvSpPr>
        <p:spPr bwMode="auto">
          <a:xfrm>
            <a:off x="0" y="0"/>
            <a:ext cx="9144000" cy="5143500"/>
          </a:xfrm>
          <a:prstGeom prst="rect">
            <a:avLst/>
          </a:prstGeom>
          <a:solidFill>
            <a:schemeClr val="bg2">
              <a:alpha val="19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95000"/>
                  </a:schemeClr>
                </a:solidFill>
                <a:effectLst/>
                <a:uLnTx/>
                <a:uFillTx/>
                <a:latin typeface="Tahoma"/>
                <a:ea typeface="+mn-ea"/>
                <a:cs typeface="Tahoma"/>
              </a:rPr>
              <a:t>© Tyler Technologies 2018</a:t>
            </a:r>
          </a:p>
        </p:txBody>
      </p:sp>
      <p:pic>
        <p:nvPicPr>
          <p:cNvPr id="11"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4" name="Rectangle 13"/>
          <p:cNvSpPr/>
          <p:nvPr userDrawn="1"/>
        </p:nvSpPr>
        <p:spPr bwMode="auto">
          <a:xfrm>
            <a:off x="0" y="1931670"/>
            <a:ext cx="9144000" cy="1280160"/>
          </a:xfrm>
          <a:prstGeom prst="rect">
            <a:avLst/>
          </a:prstGeom>
          <a:solidFill>
            <a:schemeClr val="bg1">
              <a:lumMod val="85000"/>
              <a:alpha val="14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8" name="Title 1"/>
          <p:cNvSpPr>
            <a:spLocks noGrp="1"/>
          </p:cNvSpPr>
          <p:nvPr>
            <p:ph type="ctrTitle" hasCustomPrompt="1"/>
          </p:nvPr>
        </p:nvSpPr>
        <p:spPr>
          <a:xfrm>
            <a:off x="293914" y="2143125"/>
            <a:ext cx="8556172" cy="857250"/>
          </a:xfrm>
          <a:prstGeom prst="rect">
            <a:avLst/>
          </a:prstGeom>
        </p:spPr>
        <p:txBody>
          <a:bodyPr lIns="0" tIns="0" rIns="0" bIns="0" anchor="ctr" anchorCtr="0">
            <a:normAutofit/>
          </a:bodyPr>
          <a:lstStyle>
            <a:lvl1pPr marL="0" indent="0" algn="ctr" defTabSz="457200" rtl="0" eaLnBrk="1" latinLnBrk="0" hangingPunct="1">
              <a:spcBef>
                <a:spcPct val="0"/>
              </a:spcBef>
              <a:buNone/>
              <a:defRPr lang="en-US" sz="3000" b="1" kern="1200" dirty="0">
                <a:solidFill>
                  <a:schemeClr val="tx2"/>
                </a:solidFill>
                <a:latin typeface="Tahoma" pitchFamily="34" charset="0"/>
                <a:ea typeface="+mj-ea"/>
                <a:cs typeface="Tahoma" pitchFamily="34" charset="0"/>
              </a:defRPr>
            </a:lvl1pPr>
          </a:lstStyle>
          <a:p>
            <a:r>
              <a:rPr lang="en-US" dirty="0"/>
              <a:t>Title Goes Here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 Computer Blu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Rectangle 8"/>
          <p:cNvSpPr/>
          <p:nvPr userDrawn="1"/>
        </p:nvSpPr>
        <p:spPr bwMode="auto">
          <a:xfrm>
            <a:off x="0" y="0"/>
            <a:ext cx="9144000" cy="5143500"/>
          </a:xfrm>
          <a:prstGeom prst="rect">
            <a:avLst/>
          </a:prstGeom>
          <a:solidFill>
            <a:schemeClr val="bg2">
              <a:alpha val="54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95000"/>
                  </a:schemeClr>
                </a:solidFill>
                <a:effectLst/>
                <a:uLnTx/>
                <a:uFillTx/>
                <a:latin typeface="Tahoma"/>
                <a:ea typeface="+mn-ea"/>
                <a:cs typeface="Tahoma"/>
              </a:rPr>
              <a:t>© Tyler Technologies 2018</a:t>
            </a:r>
          </a:p>
        </p:txBody>
      </p:sp>
      <p:pic>
        <p:nvPicPr>
          <p:cNvPr id="11"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
        <p:nvSpPr>
          <p:cNvPr id="14" name="Rectangle 13"/>
          <p:cNvSpPr/>
          <p:nvPr userDrawn="1"/>
        </p:nvSpPr>
        <p:spPr bwMode="auto">
          <a:xfrm>
            <a:off x="0" y="1931670"/>
            <a:ext cx="9144000" cy="1280160"/>
          </a:xfrm>
          <a:prstGeom prst="rect">
            <a:avLst/>
          </a:prstGeom>
          <a:solidFill>
            <a:schemeClr val="bg1">
              <a:alpha val="28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8" name="Title 1"/>
          <p:cNvSpPr>
            <a:spLocks noGrp="1"/>
          </p:cNvSpPr>
          <p:nvPr>
            <p:ph type="ctrTitle" hasCustomPrompt="1"/>
          </p:nvPr>
        </p:nvSpPr>
        <p:spPr>
          <a:xfrm>
            <a:off x="293914" y="2143125"/>
            <a:ext cx="8556172" cy="857250"/>
          </a:xfrm>
          <a:prstGeom prst="rect">
            <a:avLst/>
          </a:prstGeom>
        </p:spPr>
        <p:txBody>
          <a:bodyPr lIns="0" tIns="0" rIns="0" bIns="0" anchor="ctr" anchorCtr="0">
            <a:normAutofit/>
          </a:bodyPr>
          <a:lstStyle>
            <a:lvl1pPr marL="0" indent="0" algn="ctr" defTabSz="457200" rtl="0" eaLnBrk="1" latinLnBrk="0" hangingPunct="1">
              <a:spcBef>
                <a:spcPct val="0"/>
              </a:spcBef>
              <a:buNone/>
              <a:defRPr lang="en-US" sz="3000" b="1" kern="1200" dirty="0">
                <a:solidFill>
                  <a:schemeClr val="tx2"/>
                </a:solidFill>
                <a:latin typeface="Tahoma" pitchFamily="34" charset="0"/>
                <a:ea typeface="+mj-ea"/>
                <a:cs typeface="Tahoma" pitchFamily="34" charset="0"/>
              </a:defRPr>
            </a:lvl1pPr>
          </a:lstStyle>
          <a:p>
            <a:r>
              <a:rPr lang="en-US" dirty="0"/>
              <a:t>Title Goes Here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 Table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Rectangle 8"/>
          <p:cNvSpPr/>
          <p:nvPr userDrawn="1"/>
        </p:nvSpPr>
        <p:spPr bwMode="auto">
          <a:xfrm>
            <a:off x="0" y="0"/>
            <a:ext cx="9144000" cy="5143500"/>
          </a:xfrm>
          <a:prstGeom prst="rect">
            <a:avLst/>
          </a:prstGeom>
          <a:solidFill>
            <a:schemeClr val="bg1">
              <a:alpha val="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2018</a:t>
            </a:r>
          </a:p>
        </p:txBody>
      </p:sp>
      <p:pic>
        <p:nvPicPr>
          <p:cNvPr id="11" name="Picture 3"/>
          <p:cNvPicPr>
            <a:picLocks noChangeAspect="1" noChangeArrowheads="1"/>
          </p:cNvPicPr>
          <p:nvPr userDrawn="1"/>
        </p:nvPicPr>
        <p:blipFill>
          <a:blip r:embed="rId3">
            <a:biLevel thresh="25000"/>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436" y="4609326"/>
            <a:ext cx="1352629" cy="420667"/>
          </a:xfrm>
          <a:prstGeom prst="rect">
            <a:avLst/>
          </a:prstGeom>
        </p:spPr>
      </p:pic>
      <p:sp>
        <p:nvSpPr>
          <p:cNvPr id="14" name="Rectangle 13"/>
          <p:cNvSpPr/>
          <p:nvPr userDrawn="1"/>
        </p:nvSpPr>
        <p:spPr bwMode="auto">
          <a:xfrm>
            <a:off x="0" y="1931670"/>
            <a:ext cx="9144000" cy="1280160"/>
          </a:xfrm>
          <a:prstGeom prst="rect">
            <a:avLst/>
          </a:prstGeom>
          <a:solidFill>
            <a:schemeClr val="bg1">
              <a:alpha val="15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18" name="Title 1"/>
          <p:cNvSpPr>
            <a:spLocks noGrp="1"/>
          </p:cNvSpPr>
          <p:nvPr>
            <p:ph type="ctrTitle" hasCustomPrompt="1"/>
          </p:nvPr>
        </p:nvSpPr>
        <p:spPr>
          <a:xfrm>
            <a:off x="293914" y="2143125"/>
            <a:ext cx="8556172" cy="857250"/>
          </a:xfrm>
          <a:prstGeom prst="rect">
            <a:avLst/>
          </a:prstGeom>
        </p:spPr>
        <p:txBody>
          <a:bodyPr lIns="0" tIns="0" rIns="0" bIns="0" anchor="ctr" anchorCtr="0">
            <a:normAutofit/>
          </a:bodyPr>
          <a:lstStyle>
            <a:lvl1pPr marL="0" indent="0" algn="ctr" defTabSz="457200" rtl="0" eaLnBrk="1" latinLnBrk="0" hangingPunct="1">
              <a:spcBef>
                <a:spcPct val="0"/>
              </a:spcBef>
              <a:buNone/>
              <a:defRPr lang="en-US" sz="3000" b="1" kern="1200" dirty="0">
                <a:solidFill>
                  <a:schemeClr val="tx2"/>
                </a:solidFill>
                <a:latin typeface="Tahoma" pitchFamily="34" charset="0"/>
                <a:ea typeface="+mj-ea"/>
                <a:cs typeface="Tahoma" pitchFamily="34" charset="0"/>
              </a:defRPr>
            </a:lvl1pPr>
          </a:lstStyle>
          <a:p>
            <a:r>
              <a:rPr lang="en-US" dirty="0"/>
              <a:t>Title Goes Here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KEH - Title &amp; Content">
    <p:spTree>
      <p:nvGrpSpPr>
        <p:cNvPr id="1" name=""/>
        <p:cNvGrpSpPr/>
        <p:nvPr/>
      </p:nvGrpSpPr>
      <p:grpSpPr>
        <a:xfrm>
          <a:off x="0" y="0"/>
          <a:ext cx="0" cy="0"/>
          <a:chOff x="0" y="0"/>
          <a:chExt cx="0" cy="0"/>
        </a:xfrm>
      </p:grpSpPr>
      <p:sp>
        <p:nvSpPr>
          <p:cNvPr id="14"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KEH - Side Imag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140325" y="818009"/>
            <a:ext cx="3698110" cy="3418500"/>
          </a:xfrm>
          <a:prstGeom prst="rect">
            <a:avLst/>
          </a:prstGeom>
        </p:spPr>
        <p:txBody>
          <a:bodyPr anchor="ctr"/>
          <a:lstStyle>
            <a:lvl1pPr marL="0" indent="0" algn="ctr">
              <a:buNone/>
              <a:defRPr sz="2000">
                <a:solidFill>
                  <a:schemeClr val="tx1">
                    <a:lumMod val="75000"/>
                    <a:lumOff val="25000"/>
                  </a:schemeClr>
                </a:solidFill>
                <a:latin typeface="Tahoma" charset="0"/>
                <a:ea typeface="Tahoma" charset="0"/>
                <a:cs typeface="Tahoma" charset="0"/>
              </a:defRPr>
            </a:lvl1pPr>
          </a:lstStyle>
          <a:p>
            <a:r>
              <a:rPr lang="en-US"/>
              <a:t>Drag picture to placeholder or click icon to add</a:t>
            </a:r>
          </a:p>
        </p:txBody>
      </p:sp>
      <p:sp>
        <p:nvSpPr>
          <p:cNvPr id="17" name="Text Placeholder 3"/>
          <p:cNvSpPr>
            <a:spLocks noGrp="1"/>
          </p:cNvSpPr>
          <p:nvPr>
            <p:ph type="body" sz="quarter" idx="10"/>
          </p:nvPr>
        </p:nvSpPr>
        <p:spPr>
          <a:xfrm>
            <a:off x="444137" y="818009"/>
            <a:ext cx="4539343"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8"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2.jp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3.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3.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2.png"/><Relationship Id="rId5" Type="http://schemas.openxmlformats.org/officeDocument/2006/relationships/slideLayout" Target="../slideLayouts/slideLayout22.xml"/><Relationship Id="rId10" Type="http://schemas.openxmlformats.org/officeDocument/2006/relationships/image" Target="../media/image9.jpg"/><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5.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130822"/>
      </p:ext>
    </p:extLst>
  </p:cSld>
  <p:clrMap bg1="lt1" tx1="dk1" bg2="lt2" tx2="dk2" accent1="accent1" accent2="accent2" accent3="accent3" accent4="accent4" accent5="accent5" accent6="accent6" hlink="hlink" folHlink="folHlink"/>
  <p:sldLayoutIdLst>
    <p:sldLayoutId id="2147483787" r:id="rId1"/>
    <p:sldLayoutId id="2147483912" r:id="rId2"/>
    <p:sldLayoutId id="214748394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514905"/>
      </p:ext>
    </p:extLst>
  </p:cSld>
  <p:clrMap bg1="lt1" tx1="dk1" bg2="lt2" tx2="dk2" accent1="accent1" accent2="accent2" accent3="accent3" accent4="accent4" accent5="accent5" accent6="accent6" hlink="hlink" folHlink="folHlink"/>
  <p:sldLayoutIdLst>
    <p:sldLayoutId id="2147483828" r:id="rId1"/>
    <p:sldLayoutId id="2147483901" r:id="rId2"/>
    <p:sldLayoutId id="2147483909" r:id="rId3"/>
    <p:sldLayoutId id="2147483910"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4"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2018</a:t>
            </a:r>
          </a:p>
        </p:txBody>
      </p:sp>
      <p:pic>
        <p:nvPicPr>
          <p:cNvPr id="5" name="Picture 3"/>
          <p:cNvPicPr>
            <a:picLocks noChangeAspect="1" noChangeArrowheads="1"/>
          </p:cNvPicPr>
          <p:nvPr userDrawn="1"/>
        </p:nvPicPr>
        <p:blipFill>
          <a:blip r:embed="rId1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Tree>
    <p:extLst>
      <p:ext uri="{BB962C8B-B14F-4D97-AF65-F5344CB8AC3E}">
        <p14:creationId xmlns:p14="http://schemas.microsoft.com/office/powerpoint/2010/main" val="663971854"/>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6" r:id="rId3"/>
    <p:sldLayoutId id="2147483897" r:id="rId4"/>
    <p:sldLayoutId id="2147483898" r:id="rId5"/>
    <p:sldLayoutId id="2147483899" r:id="rId6"/>
    <p:sldLayoutId id="2147483900" r:id="rId7"/>
    <p:sldLayoutId id="2147483947" r:id="rId8"/>
    <p:sldLayoutId id="2147483948" r:id="rId9"/>
    <p:sldLayoutId id="214748395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userDrawn="1"/>
        </p:nvSpPr>
        <p:spPr bwMode="auto">
          <a:xfrm>
            <a:off x="0" y="0"/>
            <a:ext cx="9144000" cy="5143500"/>
          </a:xfrm>
          <a:prstGeom prst="rect">
            <a:avLst/>
          </a:prstGeom>
          <a:solidFill>
            <a:schemeClr val="bg2">
              <a:alpha val="19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6"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2018</a:t>
            </a:r>
          </a:p>
        </p:txBody>
      </p:sp>
      <p:pic>
        <p:nvPicPr>
          <p:cNvPr id="7" name="Picture 3"/>
          <p:cNvPicPr>
            <a:picLocks noChangeAspect="1" noChangeArrowheads="1"/>
          </p:cNvPicPr>
          <p:nvPr userDrawn="1"/>
        </p:nvPicPr>
        <p:blipFill>
          <a:blip r:embed="rId11">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9436" y="4609326"/>
            <a:ext cx="1352629" cy="420668"/>
          </a:xfrm>
          <a:prstGeom prst="rect">
            <a:avLst/>
          </a:prstGeom>
        </p:spPr>
      </p:pic>
    </p:spTree>
    <p:extLst>
      <p:ext uri="{BB962C8B-B14F-4D97-AF65-F5344CB8AC3E}">
        <p14:creationId xmlns:p14="http://schemas.microsoft.com/office/powerpoint/2010/main" val="1830655255"/>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50"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55849"/>
      </p:ext>
    </p:extLst>
  </p:cSld>
  <p:clrMap bg1="lt1" tx1="dk1" bg2="lt2" tx2="dk2" accent1="accent1" accent2="accent2" accent3="accent3" accent4="accent4" accent5="accent5" accent6="accent6" hlink="hlink" folHlink="folHlink"/>
  <p:sldLayoutIdLst>
    <p:sldLayoutId id="2147483915" r:id="rId1"/>
    <p:sldLayoutId id="2147483925" r:id="rId2"/>
    <p:sldLayoutId id="2147483922" r:id="rId3"/>
    <p:sldLayoutId id="2147483932" r:id="rId4"/>
    <p:sldLayoutId id="2147483917" r:id="rId5"/>
    <p:sldLayoutId id="2147483919" r:id="rId6"/>
    <p:sldLayoutId id="2147483923" r:id="rId7"/>
    <p:sldLayoutId id="2147483924" r:id="rId8"/>
    <p:sldLayoutId id="2147483930" r:id="rId9"/>
    <p:sldLayoutId id="214748393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hyperlink" Target="https://nwerphelp.tylertech.com/nwerp_help_2018.1/Content/Home.ht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93914" y="1208868"/>
            <a:ext cx="8556172" cy="2471979"/>
          </a:xfrm>
          <a:prstGeom prst="rect">
            <a:avLst/>
          </a:prstGeom>
        </p:spPr>
        <p:txBody>
          <a:bodyPr>
            <a:normAutofit/>
          </a:bodyPr>
          <a:lstStyle/>
          <a:p>
            <a:r>
              <a:rPr lang="en-US" sz="2800" dirty="0"/>
              <a:t>New World ERP </a:t>
            </a:r>
            <a:br>
              <a:rPr lang="en-US" sz="2800" dirty="0"/>
            </a:br>
            <a:r>
              <a:rPr lang="en-US" sz="2800" dirty="0"/>
              <a:t> What’s New in HR/Payroll </a:t>
            </a:r>
            <a:br>
              <a:rPr lang="en-US" sz="2800" dirty="0"/>
            </a:br>
            <a:r>
              <a:rPr lang="en-US" sz="2800" dirty="0"/>
              <a:t>in 2018.1 and 2019.1</a:t>
            </a:r>
          </a:p>
        </p:txBody>
      </p:sp>
    </p:spTree>
  </p:cSld>
  <p:clrMapOvr>
    <a:masterClrMapping/>
  </p:clrMapOvr>
  <mc:AlternateContent xmlns:mc="http://schemas.openxmlformats.org/markup-compatibility/2006" xmlns:p14="http://schemas.microsoft.com/office/powerpoint/2010/main">
    <mc:Choice Requires="p14">
      <p:transition p14:dur="0" advTm="19112"/>
    </mc:Choice>
    <mc:Fallback xmlns="">
      <p:transition advTm="1911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4253BD-572F-40D9-A9BE-1253D7ADD7FE}"/>
              </a:ext>
            </a:extLst>
          </p:cNvPr>
          <p:cNvSpPr>
            <a:spLocks noGrp="1"/>
          </p:cNvSpPr>
          <p:nvPr>
            <p:ph type="body" sz="quarter" idx="10"/>
          </p:nvPr>
        </p:nvSpPr>
        <p:spPr/>
        <p:txBody>
          <a:bodyPr/>
          <a:lstStyle/>
          <a:p>
            <a:endParaRPr lang="en-US"/>
          </a:p>
        </p:txBody>
      </p:sp>
      <p:sp>
        <p:nvSpPr>
          <p:cNvPr id="2" name="Title 1"/>
          <p:cNvSpPr>
            <a:spLocks noGrp="1"/>
          </p:cNvSpPr>
          <p:nvPr>
            <p:ph type="title"/>
          </p:nvPr>
        </p:nvSpPr>
        <p:spPr/>
        <p:txBody>
          <a:bodyPr/>
          <a:lstStyle/>
          <a:p>
            <a:r>
              <a:rPr lang="en-US" dirty="0"/>
              <a:t>Other Percent FLSA Calculation</a:t>
            </a:r>
          </a:p>
        </p:txBody>
      </p:sp>
      <p:pic>
        <p:nvPicPr>
          <p:cNvPr id="4" name="Picture 3">
            <a:extLst>
              <a:ext uri="{FF2B5EF4-FFF2-40B4-BE49-F238E27FC236}">
                <a16:creationId xmlns:a16="http://schemas.microsoft.com/office/drawing/2014/main" id="{81929B40-2416-4F30-A1EB-E348C9CD8108}"/>
              </a:ext>
            </a:extLst>
          </p:cNvPr>
          <p:cNvPicPr>
            <a:picLocks noChangeAspect="1"/>
          </p:cNvPicPr>
          <p:nvPr/>
        </p:nvPicPr>
        <p:blipFill>
          <a:blip r:embed="rId3"/>
          <a:stretch>
            <a:fillRect/>
          </a:stretch>
        </p:blipFill>
        <p:spPr>
          <a:xfrm>
            <a:off x="289621" y="671699"/>
            <a:ext cx="7327796" cy="3719903"/>
          </a:xfrm>
          <a:prstGeom prst="rect">
            <a:avLst/>
          </a:prstGeom>
        </p:spPr>
      </p:pic>
    </p:spTree>
    <p:extLst>
      <p:ext uri="{BB962C8B-B14F-4D97-AF65-F5344CB8AC3E}">
        <p14:creationId xmlns:p14="http://schemas.microsoft.com/office/powerpoint/2010/main" val="2926264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Percent FLSA</a:t>
            </a:r>
          </a:p>
        </p:txBody>
      </p:sp>
      <p:pic>
        <p:nvPicPr>
          <p:cNvPr id="5" name="Picture 4">
            <a:extLst>
              <a:ext uri="{FF2B5EF4-FFF2-40B4-BE49-F238E27FC236}">
                <a16:creationId xmlns:a16="http://schemas.microsoft.com/office/drawing/2014/main" id="{15A4E807-7F7E-453A-A975-A84A88F29A2A}"/>
              </a:ext>
            </a:extLst>
          </p:cNvPr>
          <p:cNvPicPr>
            <a:picLocks noChangeAspect="1"/>
          </p:cNvPicPr>
          <p:nvPr/>
        </p:nvPicPr>
        <p:blipFill>
          <a:blip r:embed="rId3"/>
          <a:stretch>
            <a:fillRect/>
          </a:stretch>
        </p:blipFill>
        <p:spPr>
          <a:xfrm>
            <a:off x="289621" y="731903"/>
            <a:ext cx="7911332" cy="2662226"/>
          </a:xfrm>
          <a:prstGeom prst="rect">
            <a:avLst/>
          </a:prstGeom>
        </p:spPr>
      </p:pic>
    </p:spTree>
    <p:extLst>
      <p:ext uri="{BB962C8B-B14F-4D97-AF65-F5344CB8AC3E}">
        <p14:creationId xmlns:p14="http://schemas.microsoft.com/office/powerpoint/2010/main" val="4087296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FB7A976-575B-4981-9DF6-F98A1B1B3888}"/>
              </a:ext>
            </a:extLst>
          </p:cNvPr>
          <p:cNvSpPr>
            <a:spLocks noGrp="1"/>
          </p:cNvSpPr>
          <p:nvPr>
            <p:ph type="body" sz="quarter" idx="10"/>
          </p:nvPr>
        </p:nvSpPr>
        <p:spPr/>
        <p:txBody>
          <a:bodyPr/>
          <a:lstStyle/>
          <a:p>
            <a:endParaRPr lang="en-US"/>
          </a:p>
        </p:txBody>
      </p:sp>
      <p:sp>
        <p:nvSpPr>
          <p:cNvPr id="2" name="Title 1"/>
          <p:cNvSpPr>
            <a:spLocks noGrp="1"/>
          </p:cNvSpPr>
          <p:nvPr>
            <p:ph type="title"/>
          </p:nvPr>
        </p:nvSpPr>
        <p:spPr/>
        <p:txBody>
          <a:bodyPr/>
          <a:lstStyle/>
          <a:p>
            <a:r>
              <a:rPr lang="en-US" dirty="0"/>
              <a:t>Delete Users Shared Reports</a:t>
            </a:r>
          </a:p>
        </p:txBody>
      </p:sp>
      <p:pic>
        <p:nvPicPr>
          <p:cNvPr id="3" name="Picture 2">
            <a:extLst>
              <a:ext uri="{FF2B5EF4-FFF2-40B4-BE49-F238E27FC236}">
                <a16:creationId xmlns:a16="http://schemas.microsoft.com/office/drawing/2014/main" id="{D2792833-4CA9-48BA-BD2F-8E10CE925E96}"/>
              </a:ext>
            </a:extLst>
          </p:cNvPr>
          <p:cNvPicPr>
            <a:picLocks noChangeAspect="1"/>
          </p:cNvPicPr>
          <p:nvPr/>
        </p:nvPicPr>
        <p:blipFill>
          <a:blip r:embed="rId3"/>
          <a:stretch>
            <a:fillRect/>
          </a:stretch>
        </p:blipFill>
        <p:spPr>
          <a:xfrm>
            <a:off x="387458" y="732598"/>
            <a:ext cx="5681078" cy="3742760"/>
          </a:xfrm>
          <a:prstGeom prst="rect">
            <a:avLst/>
          </a:prstGeom>
        </p:spPr>
      </p:pic>
    </p:spTree>
    <p:extLst>
      <p:ext uri="{BB962C8B-B14F-4D97-AF65-F5344CB8AC3E}">
        <p14:creationId xmlns:p14="http://schemas.microsoft.com/office/powerpoint/2010/main" val="82999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9C1BA8-5AE3-4E62-9CE2-D9EE4F18508D}"/>
              </a:ext>
            </a:extLst>
          </p:cNvPr>
          <p:cNvSpPr>
            <a:spLocks noGrp="1"/>
          </p:cNvSpPr>
          <p:nvPr>
            <p:ph type="body" sz="quarter" idx="10"/>
          </p:nvPr>
        </p:nvSpPr>
        <p:spPr/>
        <p:txBody>
          <a:bodyPr anchor="t"/>
          <a:lstStyle/>
          <a:p>
            <a:r>
              <a:rPr lang="en-US" dirty="0"/>
              <a:t>Human Resources – Reports – Earnings Reports– GL Distribution Report</a:t>
            </a:r>
          </a:p>
          <a:p>
            <a:endParaRPr lang="en-US" dirty="0"/>
          </a:p>
        </p:txBody>
      </p:sp>
      <p:sp>
        <p:nvSpPr>
          <p:cNvPr id="2" name="Title 1"/>
          <p:cNvSpPr>
            <a:spLocks noGrp="1"/>
          </p:cNvSpPr>
          <p:nvPr>
            <p:ph type="title"/>
          </p:nvPr>
        </p:nvSpPr>
        <p:spPr/>
        <p:txBody>
          <a:bodyPr/>
          <a:lstStyle/>
          <a:p>
            <a:r>
              <a:rPr lang="en-US" dirty="0"/>
              <a:t>GL Distribution Report</a:t>
            </a:r>
          </a:p>
        </p:txBody>
      </p:sp>
      <p:sp>
        <p:nvSpPr>
          <p:cNvPr id="5" name="Rectangle 4">
            <a:extLst>
              <a:ext uri="{FF2B5EF4-FFF2-40B4-BE49-F238E27FC236}">
                <a16:creationId xmlns:a16="http://schemas.microsoft.com/office/drawing/2014/main" id="{B27F20FD-030E-4CE0-956A-80EE83FB9F63}"/>
              </a:ext>
            </a:extLst>
          </p:cNvPr>
          <p:cNvSpPr/>
          <p:nvPr/>
        </p:nvSpPr>
        <p:spPr>
          <a:xfrm>
            <a:off x="289621" y="1216616"/>
            <a:ext cx="6568379" cy="3293209"/>
          </a:xfrm>
          <a:prstGeom prst="rect">
            <a:avLst/>
          </a:prstGeom>
        </p:spPr>
        <p:txBody>
          <a:bodyPr wrap="square">
            <a:spAutoFit/>
          </a:bodyPr>
          <a:lstStyle/>
          <a:p>
            <a:pPr marL="742950" lvl="1" indent="-285750">
              <a:spcAft>
                <a:spcPts val="1200"/>
              </a:spcAft>
              <a:buClr>
                <a:srgbClr val="000000">
                  <a:lumMod val="75000"/>
                  <a:lumOff val="25000"/>
                </a:srgbClr>
              </a:buClr>
              <a:buFont typeface="Arial" panose="020B0604020202020204" pitchFamily="34" charset="0"/>
              <a:buChar char="•"/>
            </a:pPr>
            <a:r>
              <a:rPr lang="en-US" dirty="0">
                <a:solidFill>
                  <a:srgbClr val="000000">
                    <a:lumMod val="65000"/>
                    <a:lumOff val="35000"/>
                  </a:srgbClr>
                </a:solidFill>
                <a:latin typeface="Tahoma"/>
                <a:cs typeface="Tahoma"/>
              </a:rPr>
              <a:t>Provides the extensive detail of how payroll expenses post to the General Ledger.  This includes:</a:t>
            </a:r>
          </a:p>
          <a:p>
            <a:pPr marL="1200150" lvl="2" indent="-285750">
              <a:buClr>
                <a:srgbClr val="000000">
                  <a:lumMod val="75000"/>
                  <a:lumOff val="25000"/>
                </a:srgbClr>
              </a:buClr>
              <a:buFont typeface="Arial" charset="0"/>
              <a:buChar char="•"/>
            </a:pPr>
            <a:r>
              <a:rPr lang="en-US" dirty="0">
                <a:solidFill>
                  <a:srgbClr val="000000">
                    <a:lumMod val="65000"/>
                    <a:lumOff val="35000"/>
                  </a:srgbClr>
                </a:solidFill>
                <a:latin typeface="Tahoma"/>
                <a:cs typeface="Tahoma"/>
              </a:rPr>
              <a:t>Employee Name/Number</a:t>
            </a:r>
          </a:p>
          <a:p>
            <a:pPr marL="1200150" lvl="2" indent="-285750">
              <a:buClr>
                <a:srgbClr val="000000">
                  <a:lumMod val="75000"/>
                  <a:lumOff val="25000"/>
                </a:srgbClr>
              </a:buClr>
              <a:buFont typeface="Arial" charset="0"/>
              <a:buChar char="•"/>
            </a:pPr>
            <a:r>
              <a:rPr lang="en-US" dirty="0">
                <a:solidFill>
                  <a:srgbClr val="000000">
                    <a:lumMod val="65000"/>
                    <a:lumOff val="35000"/>
                  </a:srgbClr>
                </a:solidFill>
                <a:latin typeface="Tahoma"/>
                <a:cs typeface="Tahoma"/>
              </a:rPr>
              <a:t>Position Title/Number</a:t>
            </a:r>
          </a:p>
          <a:p>
            <a:pPr marL="1200150" lvl="2" indent="-285750">
              <a:buClr>
                <a:srgbClr val="000000">
                  <a:lumMod val="75000"/>
                  <a:lumOff val="25000"/>
                </a:srgbClr>
              </a:buClr>
              <a:buFont typeface="Arial" charset="0"/>
              <a:buChar char="•"/>
            </a:pPr>
            <a:r>
              <a:rPr lang="en-US" dirty="0">
                <a:solidFill>
                  <a:srgbClr val="000000">
                    <a:lumMod val="65000"/>
                    <a:lumOff val="35000"/>
                  </a:srgbClr>
                </a:solidFill>
                <a:latin typeface="Tahoma"/>
                <a:cs typeface="Tahoma"/>
              </a:rPr>
              <a:t>Department</a:t>
            </a:r>
          </a:p>
          <a:p>
            <a:pPr marL="1200150" lvl="2" indent="-285750">
              <a:buClr>
                <a:srgbClr val="000000">
                  <a:lumMod val="75000"/>
                  <a:lumOff val="25000"/>
                </a:srgbClr>
              </a:buClr>
              <a:buFont typeface="Arial" charset="0"/>
              <a:buChar char="•"/>
            </a:pPr>
            <a:r>
              <a:rPr lang="en-US" dirty="0">
                <a:solidFill>
                  <a:srgbClr val="000000">
                    <a:lumMod val="65000"/>
                    <a:lumOff val="35000"/>
                  </a:srgbClr>
                </a:solidFill>
                <a:latin typeface="Tahoma"/>
                <a:cs typeface="Tahoma"/>
              </a:rPr>
              <a:t>Benefit Group</a:t>
            </a:r>
          </a:p>
          <a:p>
            <a:pPr marL="1200150" lvl="2" indent="-285750">
              <a:buClr>
                <a:srgbClr val="000000">
                  <a:lumMod val="75000"/>
                  <a:lumOff val="25000"/>
                </a:srgbClr>
              </a:buClr>
              <a:buFont typeface="Arial" charset="0"/>
              <a:buChar char="•"/>
            </a:pPr>
            <a:r>
              <a:rPr lang="en-US" dirty="0">
                <a:solidFill>
                  <a:srgbClr val="000000">
                    <a:lumMod val="65000"/>
                    <a:lumOff val="35000"/>
                  </a:srgbClr>
                </a:solidFill>
                <a:latin typeface="Tahoma"/>
                <a:cs typeface="Tahoma"/>
              </a:rPr>
              <a:t>GL Account</a:t>
            </a:r>
          </a:p>
          <a:p>
            <a:pPr marL="1200150" lvl="2" indent="-285750">
              <a:buClr>
                <a:srgbClr val="000000">
                  <a:lumMod val="75000"/>
                  <a:lumOff val="25000"/>
                </a:srgbClr>
              </a:buClr>
              <a:buFont typeface="Arial" charset="0"/>
              <a:buChar char="•"/>
            </a:pPr>
            <a:r>
              <a:rPr lang="en-US" dirty="0">
                <a:solidFill>
                  <a:srgbClr val="000000">
                    <a:lumMod val="65000"/>
                    <a:lumOff val="35000"/>
                  </a:srgbClr>
                </a:solidFill>
                <a:latin typeface="Tahoma"/>
                <a:cs typeface="Tahoma"/>
              </a:rPr>
              <a:t>Project, GL Date</a:t>
            </a:r>
          </a:p>
          <a:p>
            <a:pPr marL="1200150" lvl="2" indent="-285750">
              <a:buClr>
                <a:srgbClr val="000000">
                  <a:lumMod val="75000"/>
                  <a:lumOff val="25000"/>
                </a:srgbClr>
              </a:buClr>
              <a:buFont typeface="Arial" charset="0"/>
              <a:buChar char="•"/>
            </a:pPr>
            <a:r>
              <a:rPr lang="en-US" dirty="0">
                <a:solidFill>
                  <a:srgbClr val="000000">
                    <a:lumMod val="65000"/>
                    <a:lumOff val="35000"/>
                  </a:srgbClr>
                </a:solidFill>
                <a:latin typeface="Tahoma"/>
                <a:cs typeface="Tahoma"/>
              </a:rPr>
              <a:t>Check Date</a:t>
            </a:r>
          </a:p>
          <a:p>
            <a:pPr marL="1200150" lvl="2" indent="-285750">
              <a:buClr>
                <a:srgbClr val="000000">
                  <a:lumMod val="75000"/>
                  <a:lumOff val="25000"/>
                </a:srgbClr>
              </a:buClr>
              <a:buFont typeface="Arial" charset="0"/>
              <a:buChar char="•"/>
            </a:pPr>
            <a:r>
              <a:rPr lang="en-US" dirty="0">
                <a:solidFill>
                  <a:srgbClr val="000000">
                    <a:lumMod val="65000"/>
                    <a:lumOff val="35000"/>
                  </a:srgbClr>
                </a:solidFill>
                <a:latin typeface="Tahoma"/>
                <a:cs typeface="Tahoma"/>
              </a:rPr>
              <a:t>Pay Group/Batch Number</a:t>
            </a:r>
          </a:p>
          <a:p>
            <a:pPr marL="1200150" lvl="2" indent="-285750">
              <a:buClr>
                <a:srgbClr val="000000">
                  <a:lumMod val="75000"/>
                  <a:lumOff val="25000"/>
                </a:srgbClr>
              </a:buClr>
              <a:buFont typeface="Arial" charset="0"/>
              <a:buChar char="•"/>
            </a:pPr>
            <a:r>
              <a:rPr lang="en-US" dirty="0">
                <a:solidFill>
                  <a:srgbClr val="000000">
                    <a:lumMod val="65000"/>
                    <a:lumOff val="35000"/>
                  </a:srgbClr>
                </a:solidFill>
                <a:latin typeface="Tahoma"/>
                <a:cs typeface="Tahoma"/>
              </a:rPr>
              <a:t>Source Type/Code/Description</a:t>
            </a:r>
          </a:p>
        </p:txBody>
      </p:sp>
    </p:spTree>
    <p:extLst>
      <p:ext uri="{BB962C8B-B14F-4D97-AF65-F5344CB8AC3E}">
        <p14:creationId xmlns:p14="http://schemas.microsoft.com/office/powerpoint/2010/main" val="2909113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5FE776-C6F5-4429-80EE-862EB0F35E82}"/>
              </a:ext>
            </a:extLst>
          </p:cNvPr>
          <p:cNvSpPr>
            <a:spLocks noGrp="1"/>
          </p:cNvSpPr>
          <p:nvPr>
            <p:ph type="body" sz="quarter" idx="10"/>
          </p:nvPr>
        </p:nvSpPr>
        <p:spPr/>
        <p:txBody>
          <a:bodyPr/>
          <a:lstStyle/>
          <a:p>
            <a:pPr lvl="1" indent="0">
              <a:buNone/>
            </a:pPr>
            <a:r>
              <a:rPr lang="en-US" sz="1800" dirty="0"/>
              <a:t>Results are returned in grid format which can be filtered, sorted and exported to Excel</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lvl="1" indent="0">
              <a:buNone/>
            </a:pPr>
            <a:endParaRPr lang="en-US" dirty="0"/>
          </a:p>
          <a:p>
            <a:pPr lvl="1" indent="0">
              <a:buNone/>
            </a:pPr>
            <a:endParaRPr lang="en-US" dirty="0"/>
          </a:p>
          <a:p>
            <a:pPr lvl="1" indent="0">
              <a:buNone/>
            </a:pPr>
            <a:endParaRPr lang="en-US" dirty="0"/>
          </a:p>
          <a:p>
            <a:endParaRPr lang="en-US" dirty="0"/>
          </a:p>
        </p:txBody>
      </p:sp>
      <p:sp>
        <p:nvSpPr>
          <p:cNvPr id="3" name="Title 2">
            <a:extLst>
              <a:ext uri="{FF2B5EF4-FFF2-40B4-BE49-F238E27FC236}">
                <a16:creationId xmlns:a16="http://schemas.microsoft.com/office/drawing/2014/main" id="{0D6A8E82-0CB7-405C-BD3E-177DE8D3DDF8}"/>
              </a:ext>
            </a:extLst>
          </p:cNvPr>
          <p:cNvSpPr>
            <a:spLocks noGrp="1"/>
          </p:cNvSpPr>
          <p:nvPr>
            <p:ph type="title"/>
          </p:nvPr>
        </p:nvSpPr>
        <p:spPr/>
        <p:txBody>
          <a:bodyPr/>
          <a:lstStyle/>
          <a:p>
            <a:r>
              <a:rPr lang="en-US" dirty="0"/>
              <a:t>GL Distribution Report</a:t>
            </a:r>
          </a:p>
        </p:txBody>
      </p:sp>
      <p:pic>
        <p:nvPicPr>
          <p:cNvPr id="6" name="Picture 5"/>
          <p:cNvPicPr>
            <a:picLocks noChangeAspect="1"/>
          </p:cNvPicPr>
          <p:nvPr/>
        </p:nvPicPr>
        <p:blipFill>
          <a:blip r:embed="rId3"/>
          <a:stretch>
            <a:fillRect/>
          </a:stretch>
        </p:blipFill>
        <p:spPr>
          <a:xfrm>
            <a:off x="844907" y="1749633"/>
            <a:ext cx="7585416" cy="2424712"/>
          </a:xfrm>
          <a:prstGeom prst="rect">
            <a:avLst/>
          </a:prstGeom>
        </p:spPr>
      </p:pic>
    </p:spTree>
    <p:extLst>
      <p:ext uri="{BB962C8B-B14F-4D97-AF65-F5344CB8AC3E}">
        <p14:creationId xmlns:p14="http://schemas.microsoft.com/office/powerpoint/2010/main" val="2966125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76959E-8A45-41F8-BD60-A6AC9653DE48}"/>
              </a:ext>
            </a:extLst>
          </p:cNvPr>
          <p:cNvSpPr>
            <a:spLocks noGrp="1"/>
          </p:cNvSpPr>
          <p:nvPr>
            <p:ph type="body" sz="quarter" idx="10"/>
          </p:nvPr>
        </p:nvSpPr>
        <p:spPr/>
        <p:txBody>
          <a:bodyPr anchor="t"/>
          <a:lstStyle/>
          <a:p>
            <a:r>
              <a:rPr lang="en-US" dirty="0"/>
              <a:t>New World ERP - ExecuTime “As One” Integration is here!</a:t>
            </a:r>
          </a:p>
          <a:p>
            <a:pPr marL="285750" indent="-285750">
              <a:buFont typeface="Arial" panose="020B0604020202020204" pitchFamily="34" charset="0"/>
              <a:buChar char="•"/>
            </a:pPr>
            <a:r>
              <a:rPr lang="en-US" dirty="0"/>
              <a:t>Automatically updates ExecuTime with changes in NWERP</a:t>
            </a:r>
          </a:p>
          <a:p>
            <a:pPr marL="285750" indent="-285750">
              <a:buFont typeface="Arial" panose="020B0604020202020204" pitchFamily="34" charset="0"/>
              <a:buChar char="•"/>
            </a:pPr>
            <a:r>
              <a:rPr lang="en-US" dirty="0"/>
              <a:t>This includes:</a:t>
            </a:r>
          </a:p>
          <a:p>
            <a:pPr marL="742950" lvl="1" indent="-285750">
              <a:buFont typeface="Arial" panose="020B0604020202020204" pitchFamily="34" charset="0"/>
              <a:buChar char="•"/>
            </a:pPr>
            <a:r>
              <a:rPr lang="en-US" dirty="0"/>
              <a:t>Positions</a:t>
            </a:r>
          </a:p>
          <a:p>
            <a:pPr marL="742950" lvl="1" indent="-285750">
              <a:buFont typeface="Arial" panose="020B0604020202020204" pitchFamily="34" charset="0"/>
              <a:buChar char="•"/>
            </a:pPr>
            <a:r>
              <a:rPr lang="en-US" dirty="0"/>
              <a:t>Hours Codes</a:t>
            </a:r>
          </a:p>
          <a:p>
            <a:pPr marL="742950" lvl="1" indent="-285750">
              <a:buFont typeface="Arial" panose="020B0604020202020204" pitchFamily="34" charset="0"/>
              <a:buChar char="•"/>
            </a:pPr>
            <a:r>
              <a:rPr lang="en-US" dirty="0"/>
              <a:t>Departments</a:t>
            </a:r>
          </a:p>
          <a:p>
            <a:pPr marL="742950" lvl="1" indent="-285750">
              <a:buFont typeface="Arial" panose="020B0604020202020204" pitchFamily="34" charset="0"/>
              <a:buChar char="•"/>
            </a:pPr>
            <a:r>
              <a:rPr lang="en-US" dirty="0"/>
              <a:t>Projects</a:t>
            </a:r>
          </a:p>
          <a:p>
            <a:pPr marL="742950" lvl="1" indent="-285750">
              <a:buFont typeface="Arial" panose="020B0604020202020204" pitchFamily="34" charset="0"/>
              <a:buChar char="•"/>
            </a:pPr>
            <a:r>
              <a:rPr lang="en-US" dirty="0"/>
              <a:t>Employee Data</a:t>
            </a:r>
          </a:p>
          <a:p>
            <a:pPr marL="742950" lvl="1" indent="-285750">
              <a:buFont typeface="Arial" panose="020B0604020202020204" pitchFamily="34" charset="0"/>
              <a:buChar char="•"/>
            </a:pPr>
            <a:r>
              <a:rPr lang="en-US" dirty="0"/>
              <a:t>Accrual Hours</a:t>
            </a:r>
          </a:p>
          <a:p>
            <a:pPr marL="285750" indent="-285750">
              <a:buFont typeface="Arial" panose="020B0604020202020204" pitchFamily="34" charset="0"/>
              <a:buChar char="•"/>
            </a:pPr>
            <a:endParaRPr lang="en-US" dirty="0"/>
          </a:p>
        </p:txBody>
      </p:sp>
      <p:sp>
        <p:nvSpPr>
          <p:cNvPr id="2" name="Title 1"/>
          <p:cNvSpPr>
            <a:spLocks noGrp="1"/>
          </p:cNvSpPr>
          <p:nvPr>
            <p:ph type="title"/>
          </p:nvPr>
        </p:nvSpPr>
        <p:spPr/>
        <p:txBody>
          <a:bodyPr/>
          <a:lstStyle/>
          <a:p>
            <a:r>
              <a:rPr lang="en-US" dirty="0">
                <a:solidFill>
                  <a:schemeClr val="tx1">
                    <a:lumMod val="75000"/>
                    <a:lumOff val="25000"/>
                  </a:schemeClr>
                </a:solidFill>
              </a:rPr>
              <a:t>ExecuTime Integration</a:t>
            </a:r>
          </a:p>
        </p:txBody>
      </p:sp>
    </p:spTree>
    <p:extLst>
      <p:ext uri="{BB962C8B-B14F-4D97-AF65-F5344CB8AC3E}">
        <p14:creationId xmlns:p14="http://schemas.microsoft.com/office/powerpoint/2010/main" val="1696173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76959E-8A45-41F8-BD60-A6AC9653DE48}"/>
              </a:ext>
            </a:extLst>
          </p:cNvPr>
          <p:cNvSpPr>
            <a:spLocks noGrp="1"/>
          </p:cNvSpPr>
          <p:nvPr>
            <p:ph type="body" sz="quarter" idx="10"/>
          </p:nvPr>
        </p:nvSpPr>
        <p:spPr/>
        <p:txBody>
          <a:bodyPr anchor="t"/>
          <a:lstStyle/>
          <a:p>
            <a:r>
              <a:rPr lang="en-US" dirty="0"/>
              <a:t>Benefits of the As One Integration</a:t>
            </a:r>
          </a:p>
          <a:p>
            <a:pPr marL="285750" indent="-285750">
              <a:buFont typeface="Arial" panose="020B0604020202020204" pitchFamily="34" charset="0"/>
              <a:buChar char="•"/>
            </a:pPr>
            <a:r>
              <a:rPr lang="en-US" dirty="0"/>
              <a:t> Saves Time</a:t>
            </a:r>
          </a:p>
          <a:p>
            <a:pPr marL="742950" lvl="1" indent="-285750">
              <a:buFont typeface="Arial" panose="020B0604020202020204" pitchFamily="34" charset="0"/>
              <a:buChar char="•"/>
            </a:pPr>
            <a:r>
              <a:rPr lang="en-US" dirty="0"/>
              <a:t>Only need to update one application instead of two</a:t>
            </a:r>
          </a:p>
          <a:p>
            <a:pPr marL="285750" indent="-285750">
              <a:buFont typeface="Arial" panose="020B0604020202020204" pitchFamily="34" charset="0"/>
              <a:buChar char="•"/>
            </a:pPr>
            <a:r>
              <a:rPr lang="en-US" dirty="0"/>
              <a:t>Enhanced Data Integrity</a:t>
            </a:r>
          </a:p>
          <a:p>
            <a:pPr marL="742950" lvl="1" indent="-285750">
              <a:buFont typeface="Arial" panose="020B0604020202020204" pitchFamily="34" charset="0"/>
              <a:buChar char="•"/>
            </a:pPr>
            <a:r>
              <a:rPr lang="en-US" dirty="0"/>
              <a:t>Reduced risk of entering data differently between the applications</a:t>
            </a:r>
          </a:p>
          <a:p>
            <a:pPr marL="285750" indent="-285750">
              <a:buFont typeface="Arial" panose="020B0604020202020204" pitchFamily="34" charset="0"/>
              <a:buChar char="•"/>
            </a:pPr>
            <a:r>
              <a:rPr lang="en-US" dirty="0"/>
              <a:t>No more payroll file imports</a:t>
            </a:r>
          </a:p>
          <a:p>
            <a:pPr marL="742950" lvl="1" indent="-285750">
              <a:buFont typeface="Arial" panose="020B0604020202020204" pitchFamily="34" charset="0"/>
              <a:buChar char="•"/>
            </a:pPr>
            <a:r>
              <a:rPr lang="en-US" dirty="0"/>
              <a:t>Payroll hours will load directly into NWERP</a:t>
            </a:r>
          </a:p>
          <a:p>
            <a:pPr marL="742950" lvl="1" indent="-285750">
              <a:buFont typeface="Arial" panose="020B0604020202020204" pitchFamily="34" charset="0"/>
              <a:buChar char="•"/>
            </a:pPr>
            <a:endParaRPr lang="en-US" dirty="0"/>
          </a:p>
        </p:txBody>
      </p:sp>
      <p:sp>
        <p:nvSpPr>
          <p:cNvPr id="2" name="Title 1"/>
          <p:cNvSpPr>
            <a:spLocks noGrp="1"/>
          </p:cNvSpPr>
          <p:nvPr>
            <p:ph type="title"/>
          </p:nvPr>
        </p:nvSpPr>
        <p:spPr/>
        <p:txBody>
          <a:bodyPr/>
          <a:lstStyle/>
          <a:p>
            <a:r>
              <a:rPr lang="en-US" dirty="0" err="1">
                <a:solidFill>
                  <a:schemeClr val="tx1">
                    <a:lumMod val="75000"/>
                    <a:lumOff val="25000"/>
                  </a:schemeClr>
                </a:solidFill>
              </a:rPr>
              <a:t>ExecuTime</a:t>
            </a:r>
            <a:r>
              <a:rPr lang="en-US" dirty="0">
                <a:solidFill>
                  <a:schemeClr val="tx1">
                    <a:lumMod val="75000"/>
                    <a:lumOff val="25000"/>
                  </a:schemeClr>
                </a:solidFill>
              </a:rPr>
              <a:t> Integration</a:t>
            </a:r>
          </a:p>
        </p:txBody>
      </p:sp>
    </p:spTree>
    <p:extLst>
      <p:ext uri="{BB962C8B-B14F-4D97-AF65-F5344CB8AC3E}">
        <p14:creationId xmlns:p14="http://schemas.microsoft.com/office/powerpoint/2010/main" val="156276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CA61CF-4893-4101-BC78-EF4F58618CF7}"/>
              </a:ext>
            </a:extLst>
          </p:cNvPr>
          <p:cNvPicPr>
            <a:picLocks noChangeAspect="1"/>
          </p:cNvPicPr>
          <p:nvPr/>
        </p:nvPicPr>
        <p:blipFill>
          <a:blip r:embed="rId3"/>
          <a:stretch>
            <a:fillRect/>
          </a:stretch>
        </p:blipFill>
        <p:spPr>
          <a:xfrm>
            <a:off x="289621" y="731903"/>
            <a:ext cx="6059837" cy="3818960"/>
          </a:xfrm>
          <a:prstGeom prst="rect">
            <a:avLst/>
          </a:prstGeom>
        </p:spPr>
      </p:pic>
      <p:sp>
        <p:nvSpPr>
          <p:cNvPr id="2" name="Title 1"/>
          <p:cNvSpPr>
            <a:spLocks noGrp="1"/>
          </p:cNvSpPr>
          <p:nvPr>
            <p:ph type="title"/>
          </p:nvPr>
        </p:nvSpPr>
        <p:spPr/>
        <p:txBody>
          <a:bodyPr/>
          <a:lstStyle/>
          <a:p>
            <a:r>
              <a:rPr lang="en-US" dirty="0" err="1">
                <a:solidFill>
                  <a:schemeClr val="tx1">
                    <a:lumMod val="75000"/>
                    <a:lumOff val="25000"/>
                  </a:schemeClr>
                </a:solidFill>
              </a:rPr>
              <a:t>ExecuTime</a:t>
            </a:r>
            <a:r>
              <a:rPr lang="en-US" dirty="0">
                <a:solidFill>
                  <a:schemeClr val="tx1">
                    <a:lumMod val="75000"/>
                    <a:lumOff val="25000"/>
                  </a:schemeClr>
                </a:solidFill>
              </a:rPr>
              <a:t> Integration</a:t>
            </a:r>
          </a:p>
        </p:txBody>
      </p:sp>
    </p:spTree>
    <p:extLst>
      <p:ext uri="{BB962C8B-B14F-4D97-AF65-F5344CB8AC3E}">
        <p14:creationId xmlns:p14="http://schemas.microsoft.com/office/powerpoint/2010/main" val="3664197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CD1683A-9C55-4DD4-80D0-CDC0F8D06726}"/>
              </a:ext>
            </a:extLst>
          </p:cNvPr>
          <p:cNvSpPr>
            <a:spLocks noGrp="1"/>
          </p:cNvSpPr>
          <p:nvPr>
            <p:ph type="body" sz="quarter" idx="11"/>
          </p:nvPr>
        </p:nvSpPr>
        <p:spPr/>
        <p:txBody>
          <a:bodyPr anchor="t"/>
          <a:lstStyle/>
          <a:p>
            <a:pPr marL="0" indent="0">
              <a:buNone/>
            </a:pPr>
            <a:r>
              <a:rPr lang="en-US" dirty="0" err="1"/>
              <a:t>ExecuTime</a:t>
            </a:r>
            <a:r>
              <a:rPr lang="en-US" dirty="0"/>
              <a:t> Pay Codes</a:t>
            </a:r>
          </a:p>
        </p:txBody>
      </p:sp>
      <p:sp>
        <p:nvSpPr>
          <p:cNvPr id="10" name="Text Placeholder 9">
            <a:extLst>
              <a:ext uri="{FF2B5EF4-FFF2-40B4-BE49-F238E27FC236}">
                <a16:creationId xmlns:a16="http://schemas.microsoft.com/office/drawing/2014/main" id="{BB9FBD61-0D4B-47CA-B1F1-13375C1BAA17}"/>
              </a:ext>
            </a:extLst>
          </p:cNvPr>
          <p:cNvSpPr>
            <a:spLocks noGrp="1"/>
          </p:cNvSpPr>
          <p:nvPr>
            <p:ph type="body" sz="quarter" idx="10"/>
          </p:nvPr>
        </p:nvSpPr>
        <p:spPr/>
        <p:txBody>
          <a:bodyPr anchor="t"/>
          <a:lstStyle/>
          <a:p>
            <a:r>
              <a:rPr lang="en-US" dirty="0"/>
              <a:t>NWERP Hours Codes</a:t>
            </a:r>
          </a:p>
        </p:txBody>
      </p:sp>
      <p:sp>
        <p:nvSpPr>
          <p:cNvPr id="2" name="Title 1"/>
          <p:cNvSpPr>
            <a:spLocks noGrp="1"/>
          </p:cNvSpPr>
          <p:nvPr>
            <p:ph type="title"/>
          </p:nvPr>
        </p:nvSpPr>
        <p:spPr/>
        <p:txBody>
          <a:bodyPr/>
          <a:lstStyle/>
          <a:p>
            <a:r>
              <a:rPr lang="en-US" dirty="0" err="1">
                <a:solidFill>
                  <a:schemeClr val="tx1">
                    <a:lumMod val="75000"/>
                    <a:lumOff val="25000"/>
                  </a:schemeClr>
                </a:solidFill>
              </a:rPr>
              <a:t>ExecuTime</a:t>
            </a:r>
            <a:r>
              <a:rPr lang="en-US" dirty="0">
                <a:solidFill>
                  <a:schemeClr val="tx1">
                    <a:lumMod val="75000"/>
                    <a:lumOff val="25000"/>
                  </a:schemeClr>
                </a:solidFill>
              </a:rPr>
              <a:t> Integration</a:t>
            </a:r>
          </a:p>
        </p:txBody>
      </p:sp>
      <p:pic>
        <p:nvPicPr>
          <p:cNvPr id="8" name="Picture 7">
            <a:extLst>
              <a:ext uri="{FF2B5EF4-FFF2-40B4-BE49-F238E27FC236}">
                <a16:creationId xmlns:a16="http://schemas.microsoft.com/office/drawing/2014/main" id="{86E86EDE-BC8C-4661-A1C4-53A7D6EEA3B3}"/>
              </a:ext>
            </a:extLst>
          </p:cNvPr>
          <p:cNvPicPr>
            <a:picLocks noChangeAspect="1"/>
          </p:cNvPicPr>
          <p:nvPr/>
        </p:nvPicPr>
        <p:blipFill>
          <a:blip r:embed="rId3"/>
          <a:stretch>
            <a:fillRect/>
          </a:stretch>
        </p:blipFill>
        <p:spPr>
          <a:xfrm>
            <a:off x="4637671" y="1256207"/>
            <a:ext cx="3654163" cy="3327534"/>
          </a:xfrm>
          <a:prstGeom prst="rect">
            <a:avLst/>
          </a:prstGeom>
        </p:spPr>
      </p:pic>
      <p:pic>
        <p:nvPicPr>
          <p:cNvPr id="9" name="Picture 8">
            <a:extLst>
              <a:ext uri="{FF2B5EF4-FFF2-40B4-BE49-F238E27FC236}">
                <a16:creationId xmlns:a16="http://schemas.microsoft.com/office/drawing/2014/main" id="{CA1C62AB-35DA-4A4D-B23F-523AB1B1F8DB}"/>
              </a:ext>
            </a:extLst>
          </p:cNvPr>
          <p:cNvPicPr>
            <a:picLocks noChangeAspect="1"/>
          </p:cNvPicPr>
          <p:nvPr/>
        </p:nvPicPr>
        <p:blipFill>
          <a:blip r:embed="rId4"/>
          <a:stretch>
            <a:fillRect/>
          </a:stretch>
        </p:blipFill>
        <p:spPr>
          <a:xfrm>
            <a:off x="444138" y="1256207"/>
            <a:ext cx="3972413" cy="2979310"/>
          </a:xfrm>
          <a:prstGeom prst="rect">
            <a:avLst/>
          </a:prstGeom>
        </p:spPr>
      </p:pic>
    </p:spTree>
    <p:extLst>
      <p:ext uri="{BB962C8B-B14F-4D97-AF65-F5344CB8AC3E}">
        <p14:creationId xmlns:p14="http://schemas.microsoft.com/office/powerpoint/2010/main" val="162905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CD1683A-9C55-4DD4-80D0-CDC0F8D06726}"/>
              </a:ext>
            </a:extLst>
          </p:cNvPr>
          <p:cNvSpPr>
            <a:spLocks noGrp="1"/>
          </p:cNvSpPr>
          <p:nvPr>
            <p:ph type="body" sz="quarter" idx="11"/>
          </p:nvPr>
        </p:nvSpPr>
        <p:spPr>
          <a:xfrm>
            <a:off x="444138" y="2614215"/>
            <a:ext cx="4228505" cy="396506"/>
          </a:xfrm>
        </p:spPr>
        <p:txBody>
          <a:bodyPr anchor="t"/>
          <a:lstStyle/>
          <a:p>
            <a:pPr marL="0" indent="0">
              <a:buNone/>
            </a:pPr>
            <a:r>
              <a:rPr lang="en-US" dirty="0"/>
              <a:t>Positions in </a:t>
            </a:r>
            <a:r>
              <a:rPr lang="en-US" dirty="0" err="1"/>
              <a:t>ExecuTime</a:t>
            </a:r>
            <a:endParaRPr lang="en-US" dirty="0"/>
          </a:p>
        </p:txBody>
      </p:sp>
      <p:sp>
        <p:nvSpPr>
          <p:cNvPr id="10" name="Text Placeholder 9">
            <a:extLst>
              <a:ext uri="{FF2B5EF4-FFF2-40B4-BE49-F238E27FC236}">
                <a16:creationId xmlns:a16="http://schemas.microsoft.com/office/drawing/2014/main" id="{BB9FBD61-0D4B-47CA-B1F1-13375C1BAA17}"/>
              </a:ext>
            </a:extLst>
          </p:cNvPr>
          <p:cNvSpPr>
            <a:spLocks noGrp="1"/>
          </p:cNvSpPr>
          <p:nvPr>
            <p:ph type="body" sz="quarter" idx="10"/>
          </p:nvPr>
        </p:nvSpPr>
        <p:spPr>
          <a:xfrm>
            <a:off x="444138" y="818009"/>
            <a:ext cx="3860228" cy="536937"/>
          </a:xfrm>
        </p:spPr>
        <p:txBody>
          <a:bodyPr anchor="t"/>
          <a:lstStyle/>
          <a:p>
            <a:r>
              <a:rPr lang="en-US" dirty="0"/>
              <a:t>NWERP Positions</a:t>
            </a:r>
          </a:p>
        </p:txBody>
      </p:sp>
      <p:sp>
        <p:nvSpPr>
          <p:cNvPr id="2" name="Title 1"/>
          <p:cNvSpPr>
            <a:spLocks noGrp="1"/>
          </p:cNvSpPr>
          <p:nvPr>
            <p:ph type="title"/>
          </p:nvPr>
        </p:nvSpPr>
        <p:spPr/>
        <p:txBody>
          <a:bodyPr/>
          <a:lstStyle/>
          <a:p>
            <a:r>
              <a:rPr lang="en-US" dirty="0" err="1">
                <a:solidFill>
                  <a:schemeClr val="tx1">
                    <a:lumMod val="75000"/>
                    <a:lumOff val="25000"/>
                  </a:schemeClr>
                </a:solidFill>
              </a:rPr>
              <a:t>ExecuTime</a:t>
            </a:r>
            <a:r>
              <a:rPr lang="en-US" dirty="0">
                <a:solidFill>
                  <a:schemeClr val="tx1">
                    <a:lumMod val="75000"/>
                    <a:lumOff val="25000"/>
                  </a:schemeClr>
                </a:solidFill>
              </a:rPr>
              <a:t> Integration</a:t>
            </a:r>
          </a:p>
        </p:txBody>
      </p:sp>
      <p:pic>
        <p:nvPicPr>
          <p:cNvPr id="5" name="Picture 4">
            <a:extLst>
              <a:ext uri="{FF2B5EF4-FFF2-40B4-BE49-F238E27FC236}">
                <a16:creationId xmlns:a16="http://schemas.microsoft.com/office/drawing/2014/main" id="{76EAE6A6-C612-4B8A-9945-73C75C39C826}"/>
              </a:ext>
            </a:extLst>
          </p:cNvPr>
          <p:cNvPicPr>
            <a:picLocks noChangeAspect="1"/>
          </p:cNvPicPr>
          <p:nvPr/>
        </p:nvPicPr>
        <p:blipFill>
          <a:blip r:embed="rId3"/>
          <a:stretch>
            <a:fillRect/>
          </a:stretch>
        </p:blipFill>
        <p:spPr>
          <a:xfrm>
            <a:off x="444138" y="1170875"/>
            <a:ext cx="7111286" cy="1443340"/>
          </a:xfrm>
          <a:prstGeom prst="rect">
            <a:avLst/>
          </a:prstGeom>
        </p:spPr>
      </p:pic>
      <p:pic>
        <p:nvPicPr>
          <p:cNvPr id="6" name="Picture 5">
            <a:extLst>
              <a:ext uri="{FF2B5EF4-FFF2-40B4-BE49-F238E27FC236}">
                <a16:creationId xmlns:a16="http://schemas.microsoft.com/office/drawing/2014/main" id="{3A1C752E-1807-4C3C-9BE6-EEFDEC23E050}"/>
              </a:ext>
            </a:extLst>
          </p:cNvPr>
          <p:cNvPicPr>
            <a:picLocks noChangeAspect="1"/>
          </p:cNvPicPr>
          <p:nvPr/>
        </p:nvPicPr>
        <p:blipFill>
          <a:blip r:embed="rId4"/>
          <a:stretch>
            <a:fillRect/>
          </a:stretch>
        </p:blipFill>
        <p:spPr>
          <a:xfrm>
            <a:off x="444138" y="3010721"/>
            <a:ext cx="7166734" cy="1377345"/>
          </a:xfrm>
          <a:prstGeom prst="rect">
            <a:avLst/>
          </a:prstGeom>
        </p:spPr>
      </p:pic>
    </p:spTree>
    <p:extLst>
      <p:ext uri="{BB962C8B-B14F-4D97-AF65-F5344CB8AC3E}">
        <p14:creationId xmlns:p14="http://schemas.microsoft.com/office/powerpoint/2010/main" val="4230665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3914" y="227557"/>
            <a:ext cx="8556172" cy="857250"/>
          </a:xfrm>
        </p:spPr>
        <p:txBody>
          <a:bodyPr/>
          <a:lstStyle/>
          <a:p>
            <a:pPr algn="l"/>
            <a:r>
              <a:rPr lang="en-US" dirty="0"/>
              <a:t>Agenda</a:t>
            </a:r>
          </a:p>
        </p:txBody>
      </p:sp>
      <p:sp>
        <p:nvSpPr>
          <p:cNvPr id="3" name="Text Placeholder 2"/>
          <p:cNvSpPr>
            <a:spLocks noGrp="1"/>
          </p:cNvSpPr>
          <p:nvPr>
            <p:ph type="body" sz="quarter" idx="4294967295"/>
          </p:nvPr>
        </p:nvSpPr>
        <p:spPr>
          <a:xfrm>
            <a:off x="757238" y="1084807"/>
            <a:ext cx="8386762" cy="3283993"/>
          </a:xfrm>
          <a:prstGeom prst="rect">
            <a:avLst/>
          </a:prstGeom>
        </p:spPr>
        <p:txBody>
          <a:bodyPr anchor="ctr"/>
          <a:lstStyle/>
          <a:p>
            <a:pPr marL="0" indent="0">
              <a:buNone/>
            </a:pPr>
            <a:r>
              <a:rPr lang="en-US" sz="1800" dirty="0"/>
              <a:t>2018.1 MIU Patch Enhancements</a:t>
            </a:r>
          </a:p>
          <a:p>
            <a:pPr marL="0" indent="0">
              <a:buNone/>
            </a:pPr>
            <a:r>
              <a:rPr lang="en-US" sz="1800" dirty="0"/>
              <a:t>2019.1 Release Enhancements</a:t>
            </a:r>
          </a:p>
          <a:p>
            <a:pPr marL="0" indent="0">
              <a:buNone/>
            </a:pPr>
            <a:r>
              <a:rPr lang="en-US" sz="1800" dirty="0"/>
              <a:t>Web based Help Central</a:t>
            </a:r>
          </a:p>
        </p:txBody>
      </p:sp>
      <p:pic>
        <p:nvPicPr>
          <p:cNvPr id="4" name="Picture 3">
            <a:extLst>
              <a:ext uri="{FF2B5EF4-FFF2-40B4-BE49-F238E27FC236}">
                <a16:creationId xmlns:a16="http://schemas.microsoft.com/office/drawing/2014/main" id="{31B440AF-BE1E-4E55-8B75-CEE32216F6C1}"/>
              </a:ext>
            </a:extLst>
          </p:cNvPr>
          <p:cNvPicPr>
            <a:picLocks noChangeAspect="1"/>
          </p:cNvPicPr>
          <p:nvPr/>
        </p:nvPicPr>
        <p:blipFill>
          <a:blip r:embed="rId3"/>
          <a:stretch>
            <a:fillRect/>
          </a:stretch>
        </p:blipFill>
        <p:spPr>
          <a:xfrm>
            <a:off x="4950619" y="1084807"/>
            <a:ext cx="3300413" cy="3283993"/>
          </a:xfrm>
          <a:prstGeom prst="rect">
            <a:avLst/>
          </a:prstGeom>
          <a:ln>
            <a:solidFill>
              <a:schemeClr val="tx1"/>
            </a:solidFill>
          </a:ln>
        </p:spPr>
      </p:pic>
    </p:spTree>
    <p:extLst>
      <p:ext uri="{BB962C8B-B14F-4D97-AF65-F5344CB8AC3E}">
        <p14:creationId xmlns:p14="http://schemas.microsoft.com/office/powerpoint/2010/main" val="1292797891"/>
      </p:ext>
    </p:extLst>
  </p:cSld>
  <p:clrMapOvr>
    <a:masterClrMapping/>
  </p:clrMapOvr>
  <mc:AlternateContent xmlns:mc="http://schemas.openxmlformats.org/markup-compatibility/2006" xmlns:p14="http://schemas.microsoft.com/office/powerpoint/2010/main">
    <mc:Choice Requires="p14">
      <p:transition p14:dur="0" advTm="19268"/>
    </mc:Choice>
    <mc:Fallback xmlns="">
      <p:transition advTm="1926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76959E-8A45-41F8-BD60-A6AC9653DE48}"/>
              </a:ext>
            </a:extLst>
          </p:cNvPr>
          <p:cNvSpPr>
            <a:spLocks noGrp="1"/>
          </p:cNvSpPr>
          <p:nvPr>
            <p:ph type="body" sz="quarter" idx="10"/>
          </p:nvPr>
        </p:nvSpPr>
        <p:spPr>
          <a:xfrm>
            <a:off x="444138" y="818009"/>
            <a:ext cx="3376048" cy="3550065"/>
          </a:xfrm>
        </p:spPr>
        <p:txBody>
          <a:bodyPr anchor="t"/>
          <a:lstStyle/>
          <a:p>
            <a:pPr lvl="1" indent="0">
              <a:buNone/>
            </a:pPr>
            <a:r>
              <a:rPr lang="en-US" dirty="0"/>
              <a:t>Employee</a:t>
            </a:r>
          </a:p>
          <a:p>
            <a:pPr marL="742950" lvl="1" indent="-285750"/>
            <a:r>
              <a:rPr lang="en-US" dirty="0"/>
              <a:t>Name and Number</a:t>
            </a:r>
          </a:p>
          <a:p>
            <a:pPr marL="742950" lvl="1" indent="-285750"/>
            <a:r>
              <a:rPr lang="en-US" dirty="0"/>
              <a:t>Email Address</a:t>
            </a:r>
          </a:p>
          <a:p>
            <a:pPr marL="742950" lvl="1" indent="-285750"/>
            <a:r>
              <a:rPr lang="en-US" dirty="0"/>
              <a:t>Employment Status</a:t>
            </a:r>
          </a:p>
          <a:p>
            <a:pPr marL="742950" lvl="1" indent="-285750"/>
            <a:r>
              <a:rPr lang="en-US" dirty="0"/>
              <a:t>Date of Birth</a:t>
            </a:r>
          </a:p>
          <a:p>
            <a:pPr marL="742950" lvl="1" indent="-285750"/>
            <a:r>
              <a:rPr lang="en-US" dirty="0"/>
              <a:t>Pay Type (hourly or Salary)</a:t>
            </a:r>
          </a:p>
          <a:p>
            <a:pPr marL="742950" lvl="1" indent="-285750"/>
            <a:r>
              <a:rPr lang="en-US" dirty="0"/>
              <a:t>Pay Group</a:t>
            </a:r>
          </a:p>
          <a:p>
            <a:pPr marL="742950" lvl="1" indent="-285750"/>
            <a:r>
              <a:rPr lang="en-US" dirty="0"/>
              <a:t>Department</a:t>
            </a:r>
          </a:p>
          <a:p>
            <a:pPr marL="742950" lvl="1" indent="-285750"/>
            <a:r>
              <a:rPr lang="en-US" dirty="0"/>
              <a:t>Position</a:t>
            </a:r>
          </a:p>
        </p:txBody>
      </p:sp>
      <p:sp>
        <p:nvSpPr>
          <p:cNvPr id="2" name="Title 1"/>
          <p:cNvSpPr>
            <a:spLocks noGrp="1"/>
          </p:cNvSpPr>
          <p:nvPr>
            <p:ph type="title"/>
          </p:nvPr>
        </p:nvSpPr>
        <p:spPr/>
        <p:txBody>
          <a:bodyPr/>
          <a:lstStyle/>
          <a:p>
            <a:r>
              <a:rPr lang="en-US" dirty="0">
                <a:solidFill>
                  <a:schemeClr val="tx1">
                    <a:lumMod val="75000"/>
                    <a:lumOff val="25000"/>
                  </a:schemeClr>
                </a:solidFill>
              </a:rPr>
              <a:t>ExecuTime Integration</a:t>
            </a:r>
          </a:p>
        </p:txBody>
      </p:sp>
      <p:sp>
        <p:nvSpPr>
          <p:cNvPr id="5" name="Text Placeholder 3">
            <a:extLst>
              <a:ext uri="{FF2B5EF4-FFF2-40B4-BE49-F238E27FC236}">
                <a16:creationId xmlns:a16="http://schemas.microsoft.com/office/drawing/2014/main" id="{3EA6DF8A-3143-4171-B139-8791159DE765}"/>
              </a:ext>
            </a:extLst>
          </p:cNvPr>
          <p:cNvSpPr txBox="1">
            <a:spLocks/>
          </p:cNvSpPr>
          <p:nvPr/>
        </p:nvSpPr>
        <p:spPr>
          <a:xfrm>
            <a:off x="3820186" y="731903"/>
            <a:ext cx="2988738" cy="3550065"/>
          </a:xfrm>
          <a:prstGeom prst="rect">
            <a:avLst/>
          </a:prstGeom>
        </p:spPr>
        <p:txBody>
          <a:bodyPr vert="horz" anchor="t"/>
          <a:lstStyle>
            <a:lvl1pPr marL="0" indent="0" algn="l" defTabSz="457200" rtl="0" eaLnBrk="1" latinLnBrk="0" hangingPunct="1">
              <a:lnSpc>
                <a:spcPct val="100000"/>
              </a:lnSpc>
              <a:spcBef>
                <a:spcPts val="0"/>
              </a:spcBef>
              <a:spcAft>
                <a:spcPts val="1200"/>
              </a:spcAft>
              <a:buClr>
                <a:srgbClr val="8F9B49"/>
              </a:buClr>
              <a:buFont typeface="Arial" charset="0"/>
              <a:buNone/>
              <a:defRPr sz="1800" kern="1200">
                <a:solidFill>
                  <a:schemeClr val="tx1">
                    <a:lumMod val="65000"/>
                    <a:lumOff val="35000"/>
                  </a:schemeClr>
                </a:solidFill>
                <a:latin typeface="Tahoma"/>
                <a:ea typeface="+mn-ea"/>
                <a:cs typeface="Tahoma"/>
              </a:defRPr>
            </a:lvl1pPr>
            <a:lvl2pPr marL="457200" indent="-182880" algn="l" defTabSz="457200" rtl="0" eaLnBrk="1" latinLnBrk="0" hangingPunct="1">
              <a:lnSpc>
                <a:spcPct val="100000"/>
              </a:lnSpc>
              <a:spcBef>
                <a:spcPts val="0"/>
              </a:spcBef>
              <a:spcAft>
                <a:spcPts val="1200"/>
              </a:spcAft>
              <a:buClr>
                <a:schemeClr val="tx1">
                  <a:lumMod val="75000"/>
                  <a:lumOff val="25000"/>
                </a:schemeClr>
              </a:buClr>
              <a:buFont typeface="Arial" charset="0"/>
              <a:buChar char="•"/>
              <a:defRPr sz="1600" kern="1200">
                <a:solidFill>
                  <a:schemeClr val="tx1">
                    <a:lumMod val="65000"/>
                    <a:lumOff val="35000"/>
                  </a:schemeClr>
                </a:solidFill>
                <a:latin typeface="Tahoma"/>
                <a:ea typeface="+mn-ea"/>
                <a:cs typeface="Tahoma"/>
              </a:defRPr>
            </a:lvl2pPr>
            <a:lvl3pPr marL="1143000" indent="-228600" algn="l" defTabSz="457200" rtl="0" eaLnBrk="1" latinLnBrk="0" hangingPunct="1">
              <a:lnSpc>
                <a:spcPct val="100000"/>
              </a:lnSpc>
              <a:spcBef>
                <a:spcPct val="20000"/>
              </a:spcBef>
              <a:buClr>
                <a:srgbClr val="8F9B49"/>
              </a:buClr>
              <a:buFont typeface="Arial"/>
              <a:buChar char="•"/>
              <a:defRPr sz="1400" kern="1200">
                <a:solidFill>
                  <a:schemeClr val="tx1">
                    <a:lumMod val="75000"/>
                    <a:lumOff val="25000"/>
                  </a:schemeClr>
                </a:solidFill>
                <a:latin typeface="Tahoma"/>
                <a:ea typeface="+mn-ea"/>
                <a:cs typeface="Tahoma"/>
              </a:defRPr>
            </a:lvl3pPr>
            <a:lvl4pPr marL="1600200" indent="-228600" algn="l" defTabSz="457200" rtl="0" eaLnBrk="1" latinLnBrk="0" hangingPunct="1">
              <a:lnSpc>
                <a:spcPct val="100000"/>
              </a:lnSpc>
              <a:spcBef>
                <a:spcPct val="20000"/>
              </a:spcBef>
              <a:buClr>
                <a:srgbClr val="8F9B49"/>
              </a:buClr>
              <a:buFont typeface="Arial"/>
              <a:buChar char="–"/>
              <a:defRPr sz="1200" kern="1200">
                <a:solidFill>
                  <a:schemeClr val="tx1">
                    <a:lumMod val="75000"/>
                    <a:lumOff val="25000"/>
                  </a:schemeClr>
                </a:solidFill>
                <a:latin typeface="Tahoma"/>
                <a:ea typeface="+mn-ea"/>
                <a:cs typeface="Tahoma"/>
              </a:defRPr>
            </a:lvl4pPr>
            <a:lvl5pPr marL="2057400" indent="-228600" algn="l" defTabSz="457200" rtl="0" eaLnBrk="1" latinLnBrk="0" hangingPunct="1">
              <a:lnSpc>
                <a:spcPct val="100000"/>
              </a:lnSpc>
              <a:spcBef>
                <a:spcPct val="20000"/>
              </a:spcBef>
              <a:buClr>
                <a:srgbClr val="8F9B49"/>
              </a:buClr>
              <a:buFont typeface="Arial"/>
              <a:buChar char="»"/>
              <a:defRPr sz="1200" kern="1200">
                <a:solidFill>
                  <a:schemeClr val="tx1">
                    <a:lumMod val="75000"/>
                    <a:lumOff val="25000"/>
                  </a:schemeClr>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indent="0">
              <a:buFont typeface="Arial" charset="0"/>
              <a:buNone/>
            </a:pPr>
            <a:r>
              <a:rPr lang="en-US" dirty="0"/>
              <a:t>Accrual Balance</a:t>
            </a:r>
          </a:p>
          <a:p>
            <a:pPr marL="742950" lvl="1" indent="-285750"/>
            <a:r>
              <a:rPr lang="en-US" dirty="0"/>
              <a:t>Hour Category</a:t>
            </a:r>
          </a:p>
          <a:p>
            <a:pPr marL="742950" lvl="1" indent="-285750"/>
            <a:r>
              <a:rPr lang="en-US" dirty="0"/>
              <a:t>Update Balance</a:t>
            </a:r>
          </a:p>
          <a:p>
            <a:pPr lvl="1" indent="0">
              <a:buNone/>
            </a:pPr>
            <a:r>
              <a:rPr lang="en-US" dirty="0"/>
              <a:t>Projects</a:t>
            </a:r>
          </a:p>
          <a:p>
            <a:pPr marL="742950" lvl="1" indent="-285750"/>
            <a:r>
              <a:rPr lang="en-US" dirty="0"/>
              <a:t>Parent</a:t>
            </a:r>
          </a:p>
          <a:p>
            <a:pPr marL="742950" lvl="1" indent="-285750"/>
            <a:r>
              <a:rPr lang="en-US" dirty="0"/>
              <a:t>Child Project </a:t>
            </a:r>
          </a:p>
          <a:p>
            <a:pPr lvl="1" indent="0">
              <a:buNone/>
            </a:pPr>
            <a:r>
              <a:rPr lang="en-US" dirty="0"/>
              <a:t>Department</a:t>
            </a:r>
          </a:p>
          <a:p>
            <a:pPr marL="742950" lvl="1" indent="-285750"/>
            <a:r>
              <a:rPr lang="en-US" dirty="0"/>
              <a:t>Structure</a:t>
            </a:r>
          </a:p>
        </p:txBody>
      </p:sp>
    </p:spTree>
    <p:extLst>
      <p:ext uri="{BB962C8B-B14F-4D97-AF65-F5344CB8AC3E}">
        <p14:creationId xmlns:p14="http://schemas.microsoft.com/office/powerpoint/2010/main" val="3890104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76959E-8A45-41F8-BD60-A6AC9653DE48}"/>
              </a:ext>
            </a:extLst>
          </p:cNvPr>
          <p:cNvSpPr>
            <a:spLocks noGrp="1"/>
          </p:cNvSpPr>
          <p:nvPr>
            <p:ph type="body" sz="quarter" idx="10"/>
          </p:nvPr>
        </p:nvSpPr>
        <p:spPr/>
        <p:txBody>
          <a:bodyPr anchor="t"/>
          <a:lstStyle/>
          <a:p>
            <a:r>
              <a:rPr lang="en-US" dirty="0"/>
              <a:t>Import Third Party Payroll Hours</a:t>
            </a:r>
          </a:p>
        </p:txBody>
      </p:sp>
      <p:sp>
        <p:nvSpPr>
          <p:cNvPr id="2" name="Title 1"/>
          <p:cNvSpPr>
            <a:spLocks noGrp="1"/>
          </p:cNvSpPr>
          <p:nvPr>
            <p:ph type="title"/>
          </p:nvPr>
        </p:nvSpPr>
        <p:spPr/>
        <p:txBody>
          <a:bodyPr/>
          <a:lstStyle/>
          <a:p>
            <a:r>
              <a:rPr lang="en-US" dirty="0" err="1">
                <a:solidFill>
                  <a:schemeClr val="tx1">
                    <a:lumMod val="75000"/>
                    <a:lumOff val="25000"/>
                  </a:schemeClr>
                </a:solidFill>
              </a:rPr>
              <a:t>ExecuTime</a:t>
            </a:r>
            <a:r>
              <a:rPr lang="en-US" dirty="0">
                <a:solidFill>
                  <a:schemeClr val="tx1">
                    <a:lumMod val="75000"/>
                    <a:lumOff val="25000"/>
                  </a:schemeClr>
                </a:solidFill>
              </a:rPr>
              <a:t> Integration</a:t>
            </a:r>
          </a:p>
        </p:txBody>
      </p:sp>
      <p:pic>
        <p:nvPicPr>
          <p:cNvPr id="5" name="Picture 4">
            <a:extLst>
              <a:ext uri="{FF2B5EF4-FFF2-40B4-BE49-F238E27FC236}">
                <a16:creationId xmlns:a16="http://schemas.microsoft.com/office/drawing/2014/main" id="{5724A025-9681-4507-B1AD-55CFF3B881E0}"/>
              </a:ext>
            </a:extLst>
          </p:cNvPr>
          <p:cNvPicPr>
            <a:picLocks noChangeAspect="1"/>
          </p:cNvPicPr>
          <p:nvPr/>
        </p:nvPicPr>
        <p:blipFill>
          <a:blip r:embed="rId3"/>
          <a:stretch>
            <a:fillRect/>
          </a:stretch>
        </p:blipFill>
        <p:spPr>
          <a:xfrm>
            <a:off x="444137" y="1257611"/>
            <a:ext cx="5116670" cy="3110463"/>
          </a:xfrm>
          <a:prstGeom prst="rect">
            <a:avLst/>
          </a:prstGeom>
        </p:spPr>
      </p:pic>
    </p:spTree>
    <p:extLst>
      <p:ext uri="{BB962C8B-B14F-4D97-AF65-F5344CB8AC3E}">
        <p14:creationId xmlns:p14="http://schemas.microsoft.com/office/powerpoint/2010/main" val="1334581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76959E-8A45-41F8-BD60-A6AC9653DE48}"/>
              </a:ext>
            </a:extLst>
          </p:cNvPr>
          <p:cNvSpPr>
            <a:spLocks noGrp="1"/>
          </p:cNvSpPr>
          <p:nvPr>
            <p:ph type="body" sz="quarter" idx="10"/>
          </p:nvPr>
        </p:nvSpPr>
        <p:spPr/>
        <p:txBody>
          <a:bodyPr anchor="t"/>
          <a:lstStyle/>
          <a:p>
            <a:r>
              <a:rPr lang="en-US" dirty="0"/>
              <a:t>External HR Failed Notification Log</a:t>
            </a:r>
          </a:p>
        </p:txBody>
      </p:sp>
      <p:sp>
        <p:nvSpPr>
          <p:cNvPr id="2" name="Title 1"/>
          <p:cNvSpPr>
            <a:spLocks noGrp="1"/>
          </p:cNvSpPr>
          <p:nvPr>
            <p:ph type="title"/>
          </p:nvPr>
        </p:nvSpPr>
        <p:spPr/>
        <p:txBody>
          <a:bodyPr/>
          <a:lstStyle/>
          <a:p>
            <a:r>
              <a:rPr lang="en-US" dirty="0" err="1">
                <a:solidFill>
                  <a:schemeClr val="tx1">
                    <a:lumMod val="75000"/>
                    <a:lumOff val="25000"/>
                  </a:schemeClr>
                </a:solidFill>
              </a:rPr>
              <a:t>ExecuTime</a:t>
            </a:r>
            <a:r>
              <a:rPr lang="en-US" dirty="0">
                <a:solidFill>
                  <a:schemeClr val="tx1">
                    <a:lumMod val="75000"/>
                    <a:lumOff val="25000"/>
                  </a:schemeClr>
                </a:solidFill>
              </a:rPr>
              <a:t> Integration</a:t>
            </a:r>
          </a:p>
        </p:txBody>
      </p:sp>
      <p:pic>
        <p:nvPicPr>
          <p:cNvPr id="3" name="Picture 2">
            <a:extLst>
              <a:ext uri="{FF2B5EF4-FFF2-40B4-BE49-F238E27FC236}">
                <a16:creationId xmlns:a16="http://schemas.microsoft.com/office/drawing/2014/main" id="{6DC53BD1-37F7-4D92-BA39-2A7DE50C8283}"/>
              </a:ext>
            </a:extLst>
          </p:cNvPr>
          <p:cNvPicPr>
            <a:picLocks noChangeAspect="1"/>
          </p:cNvPicPr>
          <p:nvPr/>
        </p:nvPicPr>
        <p:blipFill>
          <a:blip r:embed="rId3"/>
          <a:stretch>
            <a:fillRect/>
          </a:stretch>
        </p:blipFill>
        <p:spPr>
          <a:xfrm>
            <a:off x="444137" y="1247203"/>
            <a:ext cx="8128861" cy="2691676"/>
          </a:xfrm>
          <a:prstGeom prst="rect">
            <a:avLst/>
          </a:prstGeom>
        </p:spPr>
      </p:pic>
    </p:spTree>
    <p:extLst>
      <p:ext uri="{BB962C8B-B14F-4D97-AF65-F5344CB8AC3E}">
        <p14:creationId xmlns:p14="http://schemas.microsoft.com/office/powerpoint/2010/main" val="2866909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3914" y="227557"/>
            <a:ext cx="8556172" cy="857250"/>
          </a:xfrm>
        </p:spPr>
        <p:txBody>
          <a:bodyPr/>
          <a:lstStyle/>
          <a:p>
            <a:pPr algn="l"/>
            <a:r>
              <a:rPr lang="en-US" sz="3200" dirty="0"/>
              <a:t>2019.1 Release Enhancements</a:t>
            </a:r>
          </a:p>
        </p:txBody>
      </p:sp>
      <p:sp>
        <p:nvSpPr>
          <p:cNvPr id="3" name="Text Placeholder 2"/>
          <p:cNvSpPr>
            <a:spLocks noGrp="1"/>
          </p:cNvSpPr>
          <p:nvPr>
            <p:ph type="body" sz="quarter" idx="4294967295"/>
          </p:nvPr>
        </p:nvSpPr>
        <p:spPr>
          <a:xfrm>
            <a:off x="757238" y="1084807"/>
            <a:ext cx="8386762" cy="3283993"/>
          </a:xfrm>
          <a:prstGeom prst="rect">
            <a:avLst/>
          </a:prstGeom>
        </p:spPr>
        <p:txBody>
          <a:bodyPr anchor="ctr"/>
          <a:lstStyle/>
          <a:p>
            <a:pPr lvl="0"/>
            <a:r>
              <a:rPr lang="en-US" sz="1800" dirty="0">
                <a:solidFill>
                  <a:schemeClr val="tx1">
                    <a:lumMod val="75000"/>
                    <a:lumOff val="25000"/>
                  </a:schemeClr>
                </a:solidFill>
              </a:rPr>
              <a:t>Mini Payroll Batches</a:t>
            </a:r>
          </a:p>
          <a:p>
            <a:pPr lvl="0"/>
            <a:r>
              <a:rPr lang="en-US" sz="1800" dirty="0">
                <a:solidFill>
                  <a:schemeClr val="tx1">
                    <a:lumMod val="75000"/>
                    <a:lumOff val="25000"/>
                  </a:schemeClr>
                </a:solidFill>
              </a:rPr>
              <a:t>Performance Enhancement – Adding Employee to Payroll Batch</a:t>
            </a:r>
          </a:p>
          <a:p>
            <a:pPr lvl="0"/>
            <a:r>
              <a:rPr lang="en-US" sz="1800" dirty="0">
                <a:solidFill>
                  <a:schemeClr val="tx1">
                    <a:lumMod val="75000"/>
                    <a:lumOff val="25000"/>
                  </a:schemeClr>
                </a:solidFill>
              </a:rPr>
              <a:t>Edit eSuite Change Requests</a:t>
            </a:r>
          </a:p>
          <a:p>
            <a:pPr lvl="0"/>
            <a:r>
              <a:rPr lang="en-US" sz="1800" dirty="0">
                <a:solidFill>
                  <a:schemeClr val="tx1">
                    <a:lumMod val="75000"/>
                    <a:lumOff val="25000"/>
                  </a:schemeClr>
                </a:solidFill>
              </a:rPr>
              <a:t>Add Pay Day Register and One Time Button in Time Entry Screens</a:t>
            </a:r>
          </a:p>
          <a:p>
            <a:pPr lvl="0"/>
            <a:r>
              <a:rPr lang="en-US" sz="1800" dirty="0">
                <a:solidFill>
                  <a:schemeClr val="tx1">
                    <a:lumMod val="75000"/>
                    <a:lumOff val="25000"/>
                  </a:schemeClr>
                </a:solidFill>
              </a:rPr>
              <a:t>Out of Range Date in Time Entry Will Display in Red Text</a:t>
            </a:r>
          </a:p>
          <a:p>
            <a:pPr lvl="0"/>
            <a:r>
              <a:rPr lang="en-US" sz="1800" dirty="0">
                <a:solidFill>
                  <a:schemeClr val="tx1">
                    <a:lumMod val="75000"/>
                    <a:lumOff val="25000"/>
                  </a:schemeClr>
                </a:solidFill>
              </a:rPr>
              <a:t>New Employment Date Report</a:t>
            </a:r>
          </a:p>
          <a:p>
            <a:pPr lvl="0"/>
            <a:r>
              <a:rPr lang="en-US" sz="1800" dirty="0">
                <a:solidFill>
                  <a:schemeClr val="tx1">
                    <a:lumMod val="75000"/>
                    <a:lumOff val="25000"/>
                  </a:schemeClr>
                </a:solidFill>
              </a:rPr>
              <a:t>Exclude “Budget Only” Positions From Open Position Report</a:t>
            </a:r>
          </a:p>
          <a:p>
            <a:pPr lvl="0"/>
            <a:r>
              <a:rPr lang="en-US" sz="1800" dirty="0">
                <a:solidFill>
                  <a:schemeClr val="tx1">
                    <a:lumMod val="75000"/>
                    <a:lumOff val="25000"/>
                  </a:schemeClr>
                </a:solidFill>
              </a:rPr>
              <a:t>Position Budget to Actual Comparison Report</a:t>
            </a:r>
          </a:p>
        </p:txBody>
      </p:sp>
    </p:spTree>
    <p:extLst>
      <p:ext uri="{BB962C8B-B14F-4D97-AF65-F5344CB8AC3E}">
        <p14:creationId xmlns:p14="http://schemas.microsoft.com/office/powerpoint/2010/main" val="91378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FBDDFF2-A915-4C10-96F7-23FFD3FEC7F8}"/>
              </a:ext>
            </a:extLst>
          </p:cNvPr>
          <p:cNvSpPr>
            <a:spLocks noGrp="1"/>
          </p:cNvSpPr>
          <p:nvPr>
            <p:ph type="body" sz="quarter" idx="10"/>
          </p:nvPr>
        </p:nvSpPr>
        <p:spPr/>
        <p:txBody>
          <a:bodyPr anchor="t"/>
          <a:lstStyle/>
          <a:p>
            <a:r>
              <a:rPr lang="en-US" dirty="0"/>
              <a:t>Ability to initialize payroll batches with specific filter criteria</a:t>
            </a:r>
          </a:p>
          <a:p>
            <a:pPr marL="285750" indent="-285750">
              <a:buFont typeface="Arial" panose="020B0604020202020204" pitchFamily="34" charset="0"/>
              <a:buChar char="•"/>
            </a:pPr>
            <a:r>
              <a:rPr lang="en-US" dirty="0"/>
              <a:t>Initialize Method</a:t>
            </a:r>
          </a:p>
          <a:p>
            <a:pPr marL="742950" lvl="1" indent="-285750">
              <a:buFont typeface="Arial" panose="020B0604020202020204" pitchFamily="34" charset="0"/>
              <a:buChar char="•"/>
            </a:pPr>
            <a:r>
              <a:rPr lang="en-US" dirty="0"/>
              <a:t>All Employees</a:t>
            </a:r>
          </a:p>
          <a:p>
            <a:pPr marL="742950" lvl="1" indent="-285750">
              <a:buFont typeface="Arial" panose="020B0604020202020204" pitchFamily="34" charset="0"/>
              <a:buChar char="•"/>
            </a:pPr>
            <a:r>
              <a:rPr lang="en-US" dirty="0"/>
              <a:t>Department</a:t>
            </a:r>
          </a:p>
          <a:p>
            <a:pPr marL="742950" lvl="1" indent="-285750">
              <a:buFont typeface="Arial" panose="020B0604020202020204" pitchFamily="34" charset="0"/>
              <a:buChar char="•"/>
            </a:pPr>
            <a:r>
              <a:rPr lang="en-US" dirty="0"/>
              <a:t>Benefit Group</a:t>
            </a:r>
          </a:p>
          <a:p>
            <a:pPr marL="742950" lvl="1" indent="-285750">
              <a:buFont typeface="Arial" panose="020B0604020202020204" pitchFamily="34" charset="0"/>
              <a:buChar char="•"/>
            </a:pPr>
            <a:r>
              <a:rPr lang="en-US" dirty="0"/>
              <a:t>No Employees</a:t>
            </a:r>
          </a:p>
        </p:txBody>
      </p:sp>
      <p:sp>
        <p:nvSpPr>
          <p:cNvPr id="2" name="Title 1"/>
          <p:cNvSpPr>
            <a:spLocks noGrp="1"/>
          </p:cNvSpPr>
          <p:nvPr>
            <p:ph type="title"/>
          </p:nvPr>
        </p:nvSpPr>
        <p:spPr/>
        <p:txBody>
          <a:bodyPr/>
          <a:lstStyle/>
          <a:p>
            <a:r>
              <a:rPr lang="en-US" dirty="0"/>
              <a:t>Mini Payroll Batches</a:t>
            </a:r>
          </a:p>
        </p:txBody>
      </p:sp>
    </p:spTree>
    <p:extLst>
      <p:ext uri="{BB962C8B-B14F-4D97-AF65-F5344CB8AC3E}">
        <p14:creationId xmlns:p14="http://schemas.microsoft.com/office/powerpoint/2010/main" val="925980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 Payroll Batches</a:t>
            </a:r>
          </a:p>
        </p:txBody>
      </p:sp>
      <p:pic>
        <p:nvPicPr>
          <p:cNvPr id="3" name="Picture 2">
            <a:extLst>
              <a:ext uri="{FF2B5EF4-FFF2-40B4-BE49-F238E27FC236}">
                <a16:creationId xmlns:a16="http://schemas.microsoft.com/office/drawing/2014/main" id="{76DB483C-CF98-46B3-B5F4-90280F05EFE2}"/>
              </a:ext>
            </a:extLst>
          </p:cNvPr>
          <p:cNvPicPr>
            <a:picLocks noChangeAspect="1"/>
          </p:cNvPicPr>
          <p:nvPr/>
        </p:nvPicPr>
        <p:blipFill>
          <a:blip r:embed="rId3"/>
          <a:stretch>
            <a:fillRect/>
          </a:stretch>
        </p:blipFill>
        <p:spPr>
          <a:xfrm>
            <a:off x="289621" y="731902"/>
            <a:ext cx="4852902" cy="3756147"/>
          </a:xfrm>
          <a:prstGeom prst="rect">
            <a:avLst/>
          </a:prstGeom>
        </p:spPr>
      </p:pic>
    </p:spTree>
    <p:extLst>
      <p:ext uri="{BB962C8B-B14F-4D97-AF65-F5344CB8AC3E}">
        <p14:creationId xmlns:p14="http://schemas.microsoft.com/office/powerpoint/2010/main" val="2584016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 Payroll Batches</a:t>
            </a:r>
          </a:p>
        </p:txBody>
      </p:sp>
      <p:pic>
        <p:nvPicPr>
          <p:cNvPr id="4" name="Picture 3">
            <a:extLst>
              <a:ext uri="{FF2B5EF4-FFF2-40B4-BE49-F238E27FC236}">
                <a16:creationId xmlns:a16="http://schemas.microsoft.com/office/drawing/2014/main" id="{1F8E9EC3-6D4F-439F-9E50-0107F12C0447}"/>
              </a:ext>
            </a:extLst>
          </p:cNvPr>
          <p:cNvPicPr>
            <a:picLocks noChangeAspect="1"/>
          </p:cNvPicPr>
          <p:nvPr/>
        </p:nvPicPr>
        <p:blipFill>
          <a:blip r:embed="rId3"/>
          <a:stretch>
            <a:fillRect/>
          </a:stretch>
        </p:blipFill>
        <p:spPr>
          <a:xfrm>
            <a:off x="289622" y="731903"/>
            <a:ext cx="4094810" cy="3752387"/>
          </a:xfrm>
          <a:prstGeom prst="rect">
            <a:avLst/>
          </a:prstGeom>
        </p:spPr>
      </p:pic>
    </p:spTree>
    <p:extLst>
      <p:ext uri="{BB962C8B-B14F-4D97-AF65-F5344CB8AC3E}">
        <p14:creationId xmlns:p14="http://schemas.microsoft.com/office/powerpoint/2010/main" val="3908775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2E92E3-5C17-4554-B154-6FAE041E2EED}"/>
              </a:ext>
            </a:extLst>
          </p:cNvPr>
          <p:cNvPicPr>
            <a:picLocks noChangeAspect="1"/>
          </p:cNvPicPr>
          <p:nvPr/>
        </p:nvPicPr>
        <p:blipFill>
          <a:blip r:embed="rId3"/>
          <a:stretch>
            <a:fillRect/>
          </a:stretch>
        </p:blipFill>
        <p:spPr>
          <a:xfrm>
            <a:off x="359363" y="1076325"/>
            <a:ext cx="6208555" cy="3270950"/>
          </a:xfrm>
          <a:prstGeom prst="rect">
            <a:avLst/>
          </a:prstGeom>
        </p:spPr>
      </p:pic>
      <p:sp>
        <p:nvSpPr>
          <p:cNvPr id="2" name="Title 1"/>
          <p:cNvSpPr>
            <a:spLocks noGrp="1"/>
          </p:cNvSpPr>
          <p:nvPr>
            <p:ph type="title"/>
          </p:nvPr>
        </p:nvSpPr>
        <p:spPr/>
        <p:txBody>
          <a:bodyPr/>
          <a:lstStyle/>
          <a:p>
            <a:pPr lvl="0"/>
            <a:r>
              <a:rPr lang="en-US" dirty="0">
                <a:solidFill>
                  <a:schemeClr val="tx1">
                    <a:lumMod val="75000"/>
                    <a:lumOff val="25000"/>
                  </a:schemeClr>
                </a:solidFill>
              </a:rPr>
              <a:t>Performance Enhancement – Adding Employee to Payroll Batch</a:t>
            </a:r>
          </a:p>
        </p:txBody>
      </p:sp>
    </p:spTree>
    <p:extLst>
      <p:ext uri="{BB962C8B-B14F-4D97-AF65-F5344CB8AC3E}">
        <p14:creationId xmlns:p14="http://schemas.microsoft.com/office/powerpoint/2010/main" val="895297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FBDDFF2-A915-4C10-96F7-23FFD3FEC7F8}"/>
              </a:ext>
            </a:extLst>
          </p:cNvPr>
          <p:cNvSpPr>
            <a:spLocks noGrp="1"/>
          </p:cNvSpPr>
          <p:nvPr>
            <p:ph type="body" sz="quarter" idx="10"/>
          </p:nvPr>
        </p:nvSpPr>
        <p:spPr/>
        <p:txBody>
          <a:bodyPr anchor="t"/>
          <a:lstStyle/>
          <a:p>
            <a:r>
              <a:rPr lang="en-US" dirty="0"/>
              <a:t>Added the ability to edit </a:t>
            </a:r>
            <a:r>
              <a:rPr lang="en-US" dirty="0" err="1"/>
              <a:t>esuite</a:t>
            </a:r>
            <a:r>
              <a:rPr lang="en-US" dirty="0"/>
              <a:t> change requests for employee name and address</a:t>
            </a:r>
          </a:p>
          <a:p>
            <a:pPr marL="285750" indent="-285750">
              <a:buFont typeface="Arial" panose="020B0604020202020204" pitchFamily="34" charset="0"/>
              <a:buChar char="•"/>
            </a:pPr>
            <a:r>
              <a:rPr lang="en-US" dirty="0"/>
              <a:t>Typos created by employee submitting request</a:t>
            </a:r>
          </a:p>
          <a:p>
            <a:pPr marL="742950" lvl="1" indent="-285750">
              <a:buFont typeface="Arial" panose="020B0604020202020204" pitchFamily="34" charset="0"/>
              <a:buChar char="•"/>
            </a:pPr>
            <a:r>
              <a:rPr lang="en-US" dirty="0"/>
              <a:t>Failure to capitalize names (john r doe, main street, etc.)</a:t>
            </a:r>
          </a:p>
          <a:p>
            <a:pPr marL="285750" indent="-285750">
              <a:buFont typeface="Arial" panose="020B0604020202020204" pitchFamily="34" charset="0"/>
              <a:buChar char="•"/>
            </a:pPr>
            <a:r>
              <a:rPr lang="en-US" dirty="0"/>
              <a:t>Naming conventions established by organization</a:t>
            </a:r>
          </a:p>
          <a:p>
            <a:pPr marL="742950" lvl="1" indent="-285750">
              <a:buFont typeface="Arial" panose="020B0604020202020204" pitchFamily="34" charset="0"/>
              <a:buChar char="•"/>
            </a:pPr>
            <a:r>
              <a:rPr lang="en-US" dirty="0"/>
              <a:t>Abbreviations for address fields (Rd, St, Dr, Blvd, etc.)</a:t>
            </a:r>
          </a:p>
          <a:p>
            <a:pPr marL="285750" indent="-285750">
              <a:buFont typeface="Arial" panose="020B0604020202020204" pitchFamily="34" charset="0"/>
              <a:buChar char="•"/>
            </a:pPr>
            <a:r>
              <a:rPr lang="en-US" dirty="0"/>
              <a:t>Affordable Care Act reporting regulations</a:t>
            </a:r>
          </a:p>
          <a:p>
            <a:pPr marL="742950" lvl="1" indent="-285750">
              <a:buFont typeface="Arial" panose="020B0604020202020204" pitchFamily="34" charset="0"/>
              <a:buChar char="•"/>
            </a:pPr>
            <a:r>
              <a:rPr lang="en-US" dirty="0"/>
              <a:t>Mailing address character restrictions</a:t>
            </a:r>
          </a:p>
          <a:p>
            <a:endParaRPr lang="en-US" dirty="0"/>
          </a:p>
        </p:txBody>
      </p:sp>
      <p:sp>
        <p:nvSpPr>
          <p:cNvPr id="2" name="Title 1"/>
          <p:cNvSpPr>
            <a:spLocks noGrp="1"/>
          </p:cNvSpPr>
          <p:nvPr>
            <p:ph type="title"/>
          </p:nvPr>
        </p:nvSpPr>
        <p:spPr/>
        <p:txBody>
          <a:bodyPr/>
          <a:lstStyle/>
          <a:p>
            <a:pPr lvl="0"/>
            <a:r>
              <a:rPr lang="en-US" dirty="0"/>
              <a:t>Edit </a:t>
            </a:r>
            <a:r>
              <a:rPr lang="en-US" dirty="0" err="1"/>
              <a:t>eSuite</a:t>
            </a:r>
            <a:r>
              <a:rPr lang="en-US" dirty="0"/>
              <a:t> Change Requests</a:t>
            </a:r>
          </a:p>
        </p:txBody>
      </p:sp>
    </p:spTree>
    <p:extLst>
      <p:ext uri="{BB962C8B-B14F-4D97-AF65-F5344CB8AC3E}">
        <p14:creationId xmlns:p14="http://schemas.microsoft.com/office/powerpoint/2010/main" val="4168092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FBDDFF2-A915-4C10-96F7-23FFD3FEC7F8}"/>
              </a:ext>
            </a:extLst>
          </p:cNvPr>
          <p:cNvSpPr>
            <a:spLocks noGrp="1"/>
          </p:cNvSpPr>
          <p:nvPr>
            <p:ph type="body" sz="quarter" idx="10"/>
          </p:nvPr>
        </p:nvSpPr>
        <p:spPr/>
        <p:txBody>
          <a:bodyPr anchor="t"/>
          <a:lstStyle/>
          <a:p>
            <a:r>
              <a:rPr lang="en-US" dirty="0"/>
              <a:t>Added a Modified Change column to Employee Change Request </a:t>
            </a:r>
          </a:p>
        </p:txBody>
      </p:sp>
      <p:sp>
        <p:nvSpPr>
          <p:cNvPr id="2" name="Title 1"/>
          <p:cNvSpPr>
            <a:spLocks noGrp="1"/>
          </p:cNvSpPr>
          <p:nvPr>
            <p:ph type="title"/>
          </p:nvPr>
        </p:nvSpPr>
        <p:spPr/>
        <p:txBody>
          <a:bodyPr/>
          <a:lstStyle/>
          <a:p>
            <a:pPr lvl="0"/>
            <a:r>
              <a:rPr lang="en-US" dirty="0"/>
              <a:t>Edit eSuite Change Requests</a:t>
            </a:r>
          </a:p>
        </p:txBody>
      </p:sp>
      <p:pic>
        <p:nvPicPr>
          <p:cNvPr id="5" name="Picture 4">
            <a:extLst>
              <a:ext uri="{FF2B5EF4-FFF2-40B4-BE49-F238E27FC236}">
                <a16:creationId xmlns:a16="http://schemas.microsoft.com/office/drawing/2014/main" id="{6678AA57-34C1-4651-A2D8-9686928B37A2}"/>
              </a:ext>
            </a:extLst>
          </p:cNvPr>
          <p:cNvPicPr/>
          <p:nvPr/>
        </p:nvPicPr>
        <p:blipFill>
          <a:blip r:embed="rId3"/>
          <a:stretch>
            <a:fillRect/>
          </a:stretch>
        </p:blipFill>
        <p:spPr>
          <a:xfrm>
            <a:off x="444137" y="1360563"/>
            <a:ext cx="8255726" cy="2312535"/>
          </a:xfrm>
          <a:prstGeom prst="rect">
            <a:avLst/>
          </a:prstGeom>
        </p:spPr>
      </p:pic>
    </p:spTree>
    <p:extLst>
      <p:ext uri="{BB962C8B-B14F-4D97-AF65-F5344CB8AC3E}">
        <p14:creationId xmlns:p14="http://schemas.microsoft.com/office/powerpoint/2010/main" val="160368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3914" y="227557"/>
            <a:ext cx="8556172" cy="857250"/>
          </a:xfrm>
        </p:spPr>
        <p:txBody>
          <a:bodyPr/>
          <a:lstStyle/>
          <a:p>
            <a:pPr algn="l"/>
            <a:r>
              <a:rPr lang="en-US" dirty="0"/>
              <a:t>2018.1 MIU Patch Enhancements</a:t>
            </a:r>
          </a:p>
        </p:txBody>
      </p:sp>
      <p:sp>
        <p:nvSpPr>
          <p:cNvPr id="3" name="Text Placeholder 2"/>
          <p:cNvSpPr>
            <a:spLocks noGrp="1"/>
          </p:cNvSpPr>
          <p:nvPr>
            <p:ph type="body" sz="quarter" idx="4294967295"/>
          </p:nvPr>
        </p:nvSpPr>
        <p:spPr>
          <a:xfrm>
            <a:off x="757238" y="1084807"/>
            <a:ext cx="8386762" cy="3283993"/>
          </a:xfrm>
          <a:prstGeom prst="rect">
            <a:avLst/>
          </a:prstGeom>
        </p:spPr>
        <p:txBody>
          <a:bodyPr anchor="ctr"/>
          <a:lstStyle/>
          <a:p>
            <a:pPr lvl="0"/>
            <a:r>
              <a:rPr lang="en-US" sz="1800" dirty="0">
                <a:solidFill>
                  <a:schemeClr val="tx1">
                    <a:lumMod val="75000"/>
                    <a:lumOff val="25000"/>
                  </a:schemeClr>
                </a:solidFill>
              </a:rPr>
              <a:t>ReadyForm Integration</a:t>
            </a:r>
          </a:p>
          <a:p>
            <a:pPr lvl="0"/>
            <a:r>
              <a:rPr lang="en-US" sz="1800" dirty="0">
                <a:solidFill>
                  <a:schemeClr val="tx1">
                    <a:lumMod val="75000"/>
                    <a:lumOff val="25000"/>
                  </a:schemeClr>
                </a:solidFill>
              </a:rPr>
              <a:t>HSA Open Enrollment</a:t>
            </a:r>
          </a:p>
          <a:p>
            <a:pPr lvl="0"/>
            <a:r>
              <a:rPr lang="en-US" sz="1800" dirty="0">
                <a:solidFill>
                  <a:schemeClr val="tx1">
                    <a:lumMod val="75000"/>
                    <a:lumOff val="25000"/>
                  </a:schemeClr>
                </a:solidFill>
              </a:rPr>
              <a:t>Payroll Warning for no FICA or Medicare Tax set up</a:t>
            </a:r>
          </a:p>
          <a:p>
            <a:pPr lvl="0"/>
            <a:r>
              <a:rPr lang="en-US" sz="1800" dirty="0">
                <a:solidFill>
                  <a:schemeClr val="tx1">
                    <a:lumMod val="75000"/>
                    <a:lumOff val="25000"/>
                  </a:schemeClr>
                </a:solidFill>
              </a:rPr>
              <a:t>Other Percent FLSA Calculations</a:t>
            </a:r>
          </a:p>
          <a:p>
            <a:pPr lvl="0"/>
            <a:r>
              <a:rPr lang="en-US" sz="1800" dirty="0">
                <a:solidFill>
                  <a:schemeClr val="tx1">
                    <a:lumMod val="75000"/>
                    <a:lumOff val="25000"/>
                  </a:schemeClr>
                </a:solidFill>
              </a:rPr>
              <a:t>Delete a Users Shared Reports</a:t>
            </a:r>
          </a:p>
          <a:p>
            <a:pPr lvl="0"/>
            <a:r>
              <a:rPr lang="en-US" sz="1800" dirty="0">
                <a:solidFill>
                  <a:schemeClr val="tx1">
                    <a:lumMod val="75000"/>
                    <a:lumOff val="25000"/>
                  </a:schemeClr>
                </a:solidFill>
              </a:rPr>
              <a:t>GL Distribution Report</a:t>
            </a:r>
          </a:p>
          <a:p>
            <a:r>
              <a:rPr lang="en-US" sz="1800" dirty="0">
                <a:solidFill>
                  <a:schemeClr val="tx1">
                    <a:lumMod val="75000"/>
                    <a:lumOff val="25000"/>
                  </a:schemeClr>
                </a:solidFill>
              </a:rPr>
              <a:t>ExecuTime Integration</a:t>
            </a:r>
          </a:p>
        </p:txBody>
      </p:sp>
    </p:spTree>
    <p:extLst>
      <p:ext uri="{BB962C8B-B14F-4D97-AF65-F5344CB8AC3E}">
        <p14:creationId xmlns:p14="http://schemas.microsoft.com/office/powerpoint/2010/main" val="2273179987"/>
      </p:ext>
    </p:extLst>
  </p:cSld>
  <p:clrMapOvr>
    <a:masterClrMapping/>
  </p:clrMapOvr>
  <mc:AlternateContent xmlns:mc="http://schemas.openxmlformats.org/markup-compatibility/2006" xmlns:p14="http://schemas.microsoft.com/office/powerpoint/2010/main">
    <mc:Choice Requires="p14">
      <p:transition p14:dur="0" advTm="36860"/>
    </mc:Choice>
    <mc:Fallback xmlns="">
      <p:transition advTm="3686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FBDDFF2-A915-4C10-96F7-23FFD3FEC7F8}"/>
              </a:ext>
            </a:extLst>
          </p:cNvPr>
          <p:cNvSpPr>
            <a:spLocks noGrp="1"/>
          </p:cNvSpPr>
          <p:nvPr>
            <p:ph type="body" sz="quarter" idx="10"/>
          </p:nvPr>
        </p:nvSpPr>
        <p:spPr/>
        <p:txBody>
          <a:bodyPr anchor="t"/>
          <a:lstStyle/>
          <a:p>
            <a:r>
              <a:rPr lang="en-US" dirty="0"/>
              <a:t>Select the Employee Name Change Link will open the edit window</a:t>
            </a:r>
          </a:p>
        </p:txBody>
      </p:sp>
      <p:sp>
        <p:nvSpPr>
          <p:cNvPr id="2" name="Title 1"/>
          <p:cNvSpPr>
            <a:spLocks noGrp="1"/>
          </p:cNvSpPr>
          <p:nvPr>
            <p:ph type="title"/>
          </p:nvPr>
        </p:nvSpPr>
        <p:spPr/>
        <p:txBody>
          <a:bodyPr/>
          <a:lstStyle/>
          <a:p>
            <a:pPr lvl="0"/>
            <a:r>
              <a:rPr lang="en-US" dirty="0"/>
              <a:t>Edit </a:t>
            </a:r>
            <a:r>
              <a:rPr lang="en-US" dirty="0" err="1"/>
              <a:t>eSuite</a:t>
            </a:r>
            <a:r>
              <a:rPr lang="en-US" dirty="0"/>
              <a:t> Change Requests</a:t>
            </a:r>
          </a:p>
        </p:txBody>
      </p:sp>
      <p:pic>
        <p:nvPicPr>
          <p:cNvPr id="4" name="Picture 3">
            <a:extLst>
              <a:ext uri="{FF2B5EF4-FFF2-40B4-BE49-F238E27FC236}">
                <a16:creationId xmlns:a16="http://schemas.microsoft.com/office/drawing/2014/main" id="{7D9903F8-02E9-47C3-974C-7DB2ACE70D47}"/>
              </a:ext>
            </a:extLst>
          </p:cNvPr>
          <p:cNvPicPr/>
          <p:nvPr/>
        </p:nvPicPr>
        <p:blipFill>
          <a:blip r:embed="rId3"/>
          <a:stretch>
            <a:fillRect/>
          </a:stretch>
        </p:blipFill>
        <p:spPr>
          <a:xfrm>
            <a:off x="444137" y="1228676"/>
            <a:ext cx="7281768" cy="3225504"/>
          </a:xfrm>
          <a:prstGeom prst="rect">
            <a:avLst/>
          </a:prstGeom>
        </p:spPr>
      </p:pic>
    </p:spTree>
    <p:extLst>
      <p:ext uri="{BB962C8B-B14F-4D97-AF65-F5344CB8AC3E}">
        <p14:creationId xmlns:p14="http://schemas.microsoft.com/office/powerpoint/2010/main" val="3281114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FBDDFF2-A915-4C10-96F7-23FFD3FEC7F8}"/>
              </a:ext>
            </a:extLst>
          </p:cNvPr>
          <p:cNvSpPr>
            <a:spLocks noGrp="1"/>
          </p:cNvSpPr>
          <p:nvPr>
            <p:ph type="body" sz="quarter" idx="10"/>
          </p:nvPr>
        </p:nvSpPr>
        <p:spPr/>
        <p:txBody>
          <a:bodyPr anchor="t"/>
          <a:lstStyle/>
          <a:p>
            <a:r>
              <a:rPr lang="en-US" dirty="0"/>
              <a:t>Enter any changes in the modified section and save the request</a:t>
            </a:r>
          </a:p>
        </p:txBody>
      </p:sp>
      <p:sp>
        <p:nvSpPr>
          <p:cNvPr id="2" name="Title 1"/>
          <p:cNvSpPr>
            <a:spLocks noGrp="1"/>
          </p:cNvSpPr>
          <p:nvPr>
            <p:ph type="title"/>
          </p:nvPr>
        </p:nvSpPr>
        <p:spPr/>
        <p:txBody>
          <a:bodyPr/>
          <a:lstStyle/>
          <a:p>
            <a:pPr lvl="0"/>
            <a:r>
              <a:rPr lang="en-US" dirty="0"/>
              <a:t>Edit </a:t>
            </a:r>
            <a:r>
              <a:rPr lang="en-US" dirty="0" err="1"/>
              <a:t>eSuite</a:t>
            </a:r>
            <a:r>
              <a:rPr lang="en-US" dirty="0"/>
              <a:t> Change Requests</a:t>
            </a:r>
          </a:p>
        </p:txBody>
      </p:sp>
      <p:pic>
        <p:nvPicPr>
          <p:cNvPr id="4" name="Picture 3">
            <a:extLst>
              <a:ext uri="{FF2B5EF4-FFF2-40B4-BE49-F238E27FC236}">
                <a16:creationId xmlns:a16="http://schemas.microsoft.com/office/drawing/2014/main" id="{5A8CF6C8-FE7A-458B-B0DC-43F91C886E3A}"/>
              </a:ext>
            </a:extLst>
          </p:cNvPr>
          <p:cNvPicPr/>
          <p:nvPr/>
        </p:nvPicPr>
        <p:blipFill>
          <a:blip r:embed="rId3"/>
          <a:stretch>
            <a:fillRect/>
          </a:stretch>
        </p:blipFill>
        <p:spPr>
          <a:xfrm>
            <a:off x="289621" y="1421254"/>
            <a:ext cx="8410242" cy="2174353"/>
          </a:xfrm>
          <a:prstGeom prst="rect">
            <a:avLst/>
          </a:prstGeom>
        </p:spPr>
      </p:pic>
    </p:spTree>
    <p:extLst>
      <p:ext uri="{BB962C8B-B14F-4D97-AF65-F5344CB8AC3E}">
        <p14:creationId xmlns:p14="http://schemas.microsoft.com/office/powerpoint/2010/main" val="3417198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FBDDFF2-A915-4C10-96F7-23FFD3FEC7F8}"/>
              </a:ext>
            </a:extLst>
          </p:cNvPr>
          <p:cNvSpPr>
            <a:spLocks noGrp="1"/>
          </p:cNvSpPr>
          <p:nvPr>
            <p:ph type="body" sz="quarter" idx="10"/>
          </p:nvPr>
        </p:nvSpPr>
        <p:spPr/>
        <p:txBody>
          <a:bodyPr anchor="t"/>
          <a:lstStyle/>
          <a:p>
            <a:r>
              <a:rPr lang="en-US" dirty="0"/>
              <a:t>Add one-time processing and register buttons in the hours entry screen within Centralized Hours</a:t>
            </a:r>
          </a:p>
          <a:p>
            <a:pPr marL="285750" indent="-285750">
              <a:buFont typeface="Arial" panose="020B0604020202020204" pitchFamily="34" charset="0"/>
              <a:buChar char="•"/>
            </a:pPr>
            <a:r>
              <a:rPr lang="en-US" dirty="0"/>
              <a:t>Save time with instant access to One Time processing and Pay Day register</a:t>
            </a:r>
          </a:p>
          <a:p>
            <a:pPr marL="285750" indent="-285750">
              <a:buFont typeface="Arial" panose="020B0604020202020204" pitchFamily="34" charset="0"/>
              <a:buChar char="•"/>
            </a:pPr>
            <a:r>
              <a:rPr lang="en-US" dirty="0"/>
              <a:t>Consolidate hours adjustments</a:t>
            </a:r>
          </a:p>
          <a:p>
            <a:pPr marL="285750" indent="-285750">
              <a:buFont typeface="Arial" panose="020B0604020202020204" pitchFamily="34" charset="0"/>
              <a:buChar char="•"/>
            </a:pPr>
            <a:r>
              <a:rPr lang="en-US" dirty="0"/>
              <a:t>Easier auditing for quality assurance</a:t>
            </a:r>
          </a:p>
        </p:txBody>
      </p:sp>
      <p:sp>
        <p:nvSpPr>
          <p:cNvPr id="2" name="Title 1"/>
          <p:cNvSpPr>
            <a:spLocks noGrp="1"/>
          </p:cNvSpPr>
          <p:nvPr>
            <p:ph type="title"/>
          </p:nvPr>
        </p:nvSpPr>
        <p:spPr/>
        <p:txBody>
          <a:bodyPr/>
          <a:lstStyle/>
          <a:p>
            <a:pPr lvl="0"/>
            <a:r>
              <a:rPr lang="en-US" dirty="0"/>
              <a:t>Pay Day Register and One Time Buttons in Time Entry</a:t>
            </a:r>
          </a:p>
        </p:txBody>
      </p:sp>
    </p:spTree>
    <p:extLst>
      <p:ext uri="{BB962C8B-B14F-4D97-AF65-F5344CB8AC3E}">
        <p14:creationId xmlns:p14="http://schemas.microsoft.com/office/powerpoint/2010/main" val="1382726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105785-4FEB-4B53-BC74-E26DAD17AB19}"/>
              </a:ext>
            </a:extLst>
          </p:cNvPr>
          <p:cNvPicPr>
            <a:picLocks noChangeAspect="1"/>
          </p:cNvPicPr>
          <p:nvPr/>
        </p:nvPicPr>
        <p:blipFill>
          <a:blip r:embed="rId3"/>
          <a:stretch>
            <a:fillRect/>
          </a:stretch>
        </p:blipFill>
        <p:spPr>
          <a:xfrm>
            <a:off x="459636" y="810820"/>
            <a:ext cx="4809788" cy="3562032"/>
          </a:xfrm>
          <a:prstGeom prst="rect">
            <a:avLst/>
          </a:prstGeom>
        </p:spPr>
      </p:pic>
      <p:sp>
        <p:nvSpPr>
          <p:cNvPr id="2" name="Title 1"/>
          <p:cNvSpPr>
            <a:spLocks noGrp="1"/>
          </p:cNvSpPr>
          <p:nvPr>
            <p:ph type="title"/>
          </p:nvPr>
        </p:nvSpPr>
        <p:spPr/>
        <p:txBody>
          <a:bodyPr/>
          <a:lstStyle/>
          <a:p>
            <a:pPr lvl="0"/>
            <a:r>
              <a:rPr lang="en-US" dirty="0"/>
              <a:t>Pay Day Register and One Time Buttons in Time Entry</a:t>
            </a:r>
          </a:p>
        </p:txBody>
      </p:sp>
    </p:spTree>
    <p:extLst>
      <p:ext uri="{BB962C8B-B14F-4D97-AF65-F5344CB8AC3E}">
        <p14:creationId xmlns:p14="http://schemas.microsoft.com/office/powerpoint/2010/main" val="1894801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EADBBE-DAEE-4C4F-BFF4-7083D39D9AEE}"/>
              </a:ext>
            </a:extLst>
          </p:cNvPr>
          <p:cNvSpPr>
            <a:spLocks noGrp="1"/>
          </p:cNvSpPr>
          <p:nvPr>
            <p:ph type="body" sz="quarter" idx="10"/>
          </p:nvPr>
        </p:nvSpPr>
        <p:spPr/>
        <p:txBody>
          <a:bodyPr/>
          <a:lstStyle/>
          <a:p>
            <a:endParaRPr lang="en-US"/>
          </a:p>
        </p:txBody>
      </p:sp>
      <p:sp>
        <p:nvSpPr>
          <p:cNvPr id="2" name="Title 1"/>
          <p:cNvSpPr>
            <a:spLocks noGrp="1"/>
          </p:cNvSpPr>
          <p:nvPr>
            <p:ph type="title"/>
          </p:nvPr>
        </p:nvSpPr>
        <p:spPr/>
        <p:txBody>
          <a:bodyPr anchor="t"/>
          <a:lstStyle/>
          <a:p>
            <a:pPr lvl="0"/>
            <a:r>
              <a:rPr lang="en-US" dirty="0">
                <a:solidFill>
                  <a:schemeClr val="tx1">
                    <a:lumMod val="75000"/>
                    <a:lumOff val="25000"/>
                  </a:schemeClr>
                </a:solidFill>
              </a:rPr>
              <a:t>Out of Range Date in Time Entry Displays in Red Text</a:t>
            </a:r>
            <a:br>
              <a:rPr lang="en-US" dirty="0">
                <a:solidFill>
                  <a:schemeClr val="tx1">
                    <a:lumMod val="75000"/>
                    <a:lumOff val="25000"/>
                  </a:schemeClr>
                </a:solidFill>
              </a:rPr>
            </a:br>
            <a:endParaRPr lang="en-US" dirty="0">
              <a:solidFill>
                <a:schemeClr val="tx1">
                  <a:lumMod val="75000"/>
                  <a:lumOff val="25000"/>
                </a:schemeClr>
              </a:solidFill>
            </a:endParaRPr>
          </a:p>
        </p:txBody>
      </p:sp>
      <p:pic>
        <p:nvPicPr>
          <p:cNvPr id="4" name="Picture 3">
            <a:extLst>
              <a:ext uri="{FF2B5EF4-FFF2-40B4-BE49-F238E27FC236}">
                <a16:creationId xmlns:a16="http://schemas.microsoft.com/office/drawing/2014/main" id="{913C4E65-C7F5-40A0-8075-71F99D601510}"/>
              </a:ext>
            </a:extLst>
          </p:cNvPr>
          <p:cNvPicPr>
            <a:picLocks noChangeAspect="1"/>
          </p:cNvPicPr>
          <p:nvPr/>
        </p:nvPicPr>
        <p:blipFill>
          <a:blip r:embed="rId3"/>
          <a:stretch>
            <a:fillRect/>
          </a:stretch>
        </p:blipFill>
        <p:spPr>
          <a:xfrm>
            <a:off x="289621" y="731903"/>
            <a:ext cx="4716332" cy="3608542"/>
          </a:xfrm>
          <a:prstGeom prst="rect">
            <a:avLst/>
          </a:prstGeom>
        </p:spPr>
      </p:pic>
      <p:pic>
        <p:nvPicPr>
          <p:cNvPr id="5" name="Picture 4">
            <a:extLst>
              <a:ext uri="{FF2B5EF4-FFF2-40B4-BE49-F238E27FC236}">
                <a16:creationId xmlns:a16="http://schemas.microsoft.com/office/drawing/2014/main" id="{8239B0E4-F073-4786-AE8B-647BB99DEFE7}"/>
              </a:ext>
            </a:extLst>
          </p:cNvPr>
          <p:cNvPicPr>
            <a:picLocks noChangeAspect="1"/>
          </p:cNvPicPr>
          <p:nvPr/>
        </p:nvPicPr>
        <p:blipFill>
          <a:blip r:embed="rId4"/>
          <a:stretch>
            <a:fillRect/>
          </a:stretch>
        </p:blipFill>
        <p:spPr>
          <a:xfrm>
            <a:off x="3245684" y="2134245"/>
            <a:ext cx="5213494" cy="1368371"/>
          </a:xfrm>
          <a:prstGeom prst="rect">
            <a:avLst/>
          </a:prstGeom>
        </p:spPr>
      </p:pic>
    </p:spTree>
    <p:extLst>
      <p:ext uri="{BB962C8B-B14F-4D97-AF65-F5344CB8AC3E}">
        <p14:creationId xmlns:p14="http://schemas.microsoft.com/office/powerpoint/2010/main" val="308640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0C64D0A-DEF3-4719-B662-B1DFF9046E19}"/>
              </a:ext>
            </a:extLst>
          </p:cNvPr>
          <p:cNvSpPr>
            <a:spLocks noGrp="1"/>
          </p:cNvSpPr>
          <p:nvPr>
            <p:ph type="body" sz="quarter" idx="10"/>
          </p:nvPr>
        </p:nvSpPr>
        <p:spPr/>
        <p:txBody>
          <a:bodyPr anchor="t"/>
          <a:lstStyle/>
          <a:p>
            <a:r>
              <a:rPr lang="en-US" dirty="0"/>
              <a:t>Added a new report called Employee Employment Date Report</a:t>
            </a:r>
          </a:p>
          <a:p>
            <a:pPr marL="285750" indent="-285750">
              <a:buFont typeface="Arial" panose="020B0604020202020204" pitchFamily="34" charset="0"/>
              <a:buChar char="•"/>
            </a:pPr>
            <a:r>
              <a:rPr lang="en-US" dirty="0"/>
              <a:t>Utilizes a new permission </a:t>
            </a:r>
          </a:p>
          <a:p>
            <a:pPr marL="742950" lvl="1" indent="-285750">
              <a:buFont typeface="Arial" panose="020B0604020202020204" pitchFamily="34" charset="0"/>
              <a:buChar char="•"/>
            </a:pPr>
            <a:r>
              <a:rPr lang="en-US" dirty="0"/>
              <a:t>Employee Employment Date Report</a:t>
            </a:r>
          </a:p>
          <a:p>
            <a:endParaRPr lang="en-US" dirty="0"/>
          </a:p>
          <a:p>
            <a:pPr marL="742950" lvl="1" indent="-285750">
              <a:buFont typeface="Arial" panose="020B0604020202020204" pitchFamily="34" charset="0"/>
              <a:buChar char="•"/>
            </a:pPr>
            <a:endParaRPr lang="en-US" dirty="0"/>
          </a:p>
        </p:txBody>
      </p:sp>
      <p:sp>
        <p:nvSpPr>
          <p:cNvPr id="2" name="Title 1"/>
          <p:cNvSpPr>
            <a:spLocks noGrp="1"/>
          </p:cNvSpPr>
          <p:nvPr>
            <p:ph type="title"/>
          </p:nvPr>
        </p:nvSpPr>
        <p:spPr/>
        <p:txBody>
          <a:bodyPr anchor="t"/>
          <a:lstStyle/>
          <a:p>
            <a:pPr lvl="0"/>
            <a:r>
              <a:rPr lang="en-US" dirty="0">
                <a:solidFill>
                  <a:schemeClr val="tx1">
                    <a:lumMod val="75000"/>
                    <a:lumOff val="25000"/>
                  </a:schemeClr>
                </a:solidFill>
              </a:rPr>
              <a:t>New Employment Date Report</a:t>
            </a:r>
            <a:br>
              <a:rPr lang="en-US" dirty="0">
                <a:solidFill>
                  <a:schemeClr val="tx1">
                    <a:lumMod val="75000"/>
                    <a:lumOff val="25000"/>
                  </a:schemeClr>
                </a:solidFill>
              </a:rPr>
            </a:br>
            <a:endParaRPr lang="en-US" dirty="0">
              <a:solidFill>
                <a:schemeClr val="tx1">
                  <a:lumMod val="75000"/>
                  <a:lumOff val="25000"/>
                </a:schemeClr>
              </a:solidFill>
            </a:endParaRPr>
          </a:p>
        </p:txBody>
      </p:sp>
      <p:pic>
        <p:nvPicPr>
          <p:cNvPr id="7" name="Picture 6">
            <a:extLst>
              <a:ext uri="{FF2B5EF4-FFF2-40B4-BE49-F238E27FC236}">
                <a16:creationId xmlns:a16="http://schemas.microsoft.com/office/drawing/2014/main" id="{18AD3156-178F-4A5A-9605-66D75E40240F}"/>
              </a:ext>
            </a:extLst>
          </p:cNvPr>
          <p:cNvPicPr>
            <a:picLocks noChangeAspect="1"/>
          </p:cNvPicPr>
          <p:nvPr/>
        </p:nvPicPr>
        <p:blipFill>
          <a:blip r:embed="rId3"/>
          <a:stretch>
            <a:fillRect/>
          </a:stretch>
        </p:blipFill>
        <p:spPr>
          <a:xfrm>
            <a:off x="854842" y="2116168"/>
            <a:ext cx="6959142" cy="1368502"/>
          </a:xfrm>
          <a:prstGeom prst="rect">
            <a:avLst/>
          </a:prstGeom>
        </p:spPr>
      </p:pic>
      <p:sp>
        <p:nvSpPr>
          <p:cNvPr id="3" name="Rectangle 2">
            <a:extLst>
              <a:ext uri="{FF2B5EF4-FFF2-40B4-BE49-F238E27FC236}">
                <a16:creationId xmlns:a16="http://schemas.microsoft.com/office/drawing/2014/main" id="{5BAEDB9B-7279-46FC-BC37-3D869E3C8DDA}"/>
              </a:ext>
            </a:extLst>
          </p:cNvPr>
          <p:cNvSpPr/>
          <p:nvPr/>
        </p:nvSpPr>
        <p:spPr>
          <a:xfrm>
            <a:off x="444137" y="3721743"/>
            <a:ext cx="7266270" cy="369332"/>
          </a:xfrm>
          <a:prstGeom prst="rect">
            <a:avLst/>
          </a:prstGeom>
        </p:spPr>
        <p:txBody>
          <a:bodyPr wrap="square">
            <a:spAutoFit/>
          </a:bodyPr>
          <a:lstStyle/>
          <a:p>
            <a:pPr marL="285750" indent="-285750">
              <a:buFont typeface="Arial" panose="020B0604020202020204" pitchFamily="34" charset="0"/>
              <a:buChar char="•"/>
            </a:pPr>
            <a:r>
              <a:rPr lang="en-US" dirty="0"/>
              <a:t>Located under Human Resources – Reports  – Employee Reports</a:t>
            </a:r>
          </a:p>
        </p:txBody>
      </p:sp>
    </p:spTree>
    <p:extLst>
      <p:ext uri="{BB962C8B-B14F-4D97-AF65-F5344CB8AC3E}">
        <p14:creationId xmlns:p14="http://schemas.microsoft.com/office/powerpoint/2010/main" val="2821868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0C64D0A-DEF3-4719-B662-B1DFF9046E19}"/>
              </a:ext>
            </a:extLst>
          </p:cNvPr>
          <p:cNvSpPr>
            <a:spLocks noGrp="1"/>
          </p:cNvSpPr>
          <p:nvPr>
            <p:ph type="body" sz="quarter" idx="10"/>
          </p:nvPr>
        </p:nvSpPr>
        <p:spPr>
          <a:xfrm>
            <a:off x="444138" y="818009"/>
            <a:ext cx="2283564" cy="3550065"/>
          </a:xfrm>
        </p:spPr>
        <p:txBody>
          <a:bodyPr anchor="t"/>
          <a:lstStyle/>
          <a:p>
            <a:r>
              <a:rPr lang="en-US" dirty="0"/>
              <a:t>Report Criteria</a:t>
            </a:r>
          </a:p>
          <a:p>
            <a:pPr marL="285750" indent="-285750">
              <a:buFont typeface="Arial" panose="020B0604020202020204" pitchFamily="34" charset="0"/>
              <a:buChar char="•"/>
            </a:pPr>
            <a:r>
              <a:rPr lang="en-US" dirty="0"/>
              <a:t>As of Date</a:t>
            </a:r>
          </a:p>
          <a:p>
            <a:pPr marL="285750" indent="-285750">
              <a:buFont typeface="Arial" panose="020B0604020202020204" pitchFamily="34" charset="0"/>
              <a:buChar char="•"/>
            </a:pPr>
            <a:r>
              <a:rPr lang="en-US" dirty="0"/>
              <a:t>Select By</a:t>
            </a:r>
          </a:p>
          <a:p>
            <a:pPr marL="742950" lvl="1" indent="-285750">
              <a:buFont typeface="Arial" panose="020B0604020202020204" pitchFamily="34" charset="0"/>
              <a:buChar char="•"/>
            </a:pPr>
            <a:r>
              <a:rPr lang="en-US" dirty="0"/>
              <a:t>Benefit Group, Department or Employee</a:t>
            </a:r>
          </a:p>
          <a:p>
            <a:pPr marL="285750" indent="-285750">
              <a:buFont typeface="Arial" panose="020B0604020202020204" pitchFamily="34" charset="0"/>
              <a:buChar char="•"/>
            </a:pPr>
            <a:r>
              <a:rPr lang="en-US" dirty="0"/>
              <a:t>Appropriate Jump Boxes will be  activated</a:t>
            </a:r>
          </a:p>
          <a:p>
            <a:endParaRPr lang="en-US" dirty="0"/>
          </a:p>
          <a:p>
            <a:pPr marL="742950" lvl="1" indent="-285750">
              <a:buFont typeface="Arial" panose="020B0604020202020204" pitchFamily="34" charset="0"/>
              <a:buChar char="•"/>
            </a:pPr>
            <a:endParaRPr lang="en-US" dirty="0"/>
          </a:p>
        </p:txBody>
      </p:sp>
      <p:sp>
        <p:nvSpPr>
          <p:cNvPr id="2" name="Title 1"/>
          <p:cNvSpPr>
            <a:spLocks noGrp="1"/>
          </p:cNvSpPr>
          <p:nvPr>
            <p:ph type="title"/>
          </p:nvPr>
        </p:nvSpPr>
        <p:spPr/>
        <p:txBody>
          <a:bodyPr anchor="t"/>
          <a:lstStyle/>
          <a:p>
            <a:pPr lvl="0"/>
            <a:r>
              <a:rPr lang="en-US" dirty="0">
                <a:solidFill>
                  <a:schemeClr val="tx1">
                    <a:lumMod val="75000"/>
                    <a:lumOff val="25000"/>
                  </a:schemeClr>
                </a:solidFill>
              </a:rPr>
              <a:t>New Employment Date Report</a:t>
            </a:r>
            <a:br>
              <a:rPr lang="en-US" dirty="0">
                <a:solidFill>
                  <a:schemeClr val="tx1">
                    <a:lumMod val="75000"/>
                    <a:lumOff val="25000"/>
                  </a:schemeClr>
                </a:solidFill>
              </a:rPr>
            </a:br>
            <a:endParaRPr lang="en-US" dirty="0">
              <a:solidFill>
                <a:schemeClr val="tx1">
                  <a:lumMod val="75000"/>
                  <a:lumOff val="25000"/>
                </a:schemeClr>
              </a:solidFill>
            </a:endParaRPr>
          </a:p>
        </p:txBody>
      </p:sp>
      <p:pic>
        <p:nvPicPr>
          <p:cNvPr id="3" name="Picture 2">
            <a:extLst>
              <a:ext uri="{FF2B5EF4-FFF2-40B4-BE49-F238E27FC236}">
                <a16:creationId xmlns:a16="http://schemas.microsoft.com/office/drawing/2014/main" id="{345285B2-F346-4F4B-86FB-B4E05D331470}"/>
              </a:ext>
            </a:extLst>
          </p:cNvPr>
          <p:cNvPicPr>
            <a:picLocks noChangeAspect="1"/>
          </p:cNvPicPr>
          <p:nvPr/>
        </p:nvPicPr>
        <p:blipFill>
          <a:blip r:embed="rId3"/>
          <a:stretch>
            <a:fillRect/>
          </a:stretch>
        </p:blipFill>
        <p:spPr>
          <a:xfrm>
            <a:off x="2700235" y="818009"/>
            <a:ext cx="5999627" cy="3211494"/>
          </a:xfrm>
          <a:prstGeom prst="rect">
            <a:avLst/>
          </a:prstGeom>
        </p:spPr>
      </p:pic>
    </p:spTree>
    <p:extLst>
      <p:ext uri="{BB962C8B-B14F-4D97-AF65-F5344CB8AC3E}">
        <p14:creationId xmlns:p14="http://schemas.microsoft.com/office/powerpoint/2010/main" val="519890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lvl="0"/>
            <a:r>
              <a:rPr lang="en-US" dirty="0">
                <a:solidFill>
                  <a:schemeClr val="tx1">
                    <a:lumMod val="75000"/>
                    <a:lumOff val="25000"/>
                  </a:schemeClr>
                </a:solidFill>
              </a:rPr>
              <a:t>New Employment Date Report - Results</a:t>
            </a:r>
            <a:br>
              <a:rPr lang="en-US" dirty="0">
                <a:solidFill>
                  <a:schemeClr val="tx1">
                    <a:lumMod val="75000"/>
                    <a:lumOff val="25000"/>
                  </a:schemeClr>
                </a:solidFill>
              </a:rPr>
            </a:br>
            <a:endParaRPr lang="en-US" dirty="0">
              <a:solidFill>
                <a:schemeClr val="tx1">
                  <a:lumMod val="75000"/>
                  <a:lumOff val="25000"/>
                </a:schemeClr>
              </a:solidFill>
            </a:endParaRPr>
          </a:p>
        </p:txBody>
      </p:sp>
      <p:pic>
        <p:nvPicPr>
          <p:cNvPr id="7" name="Picture 6">
            <a:extLst>
              <a:ext uri="{FF2B5EF4-FFF2-40B4-BE49-F238E27FC236}">
                <a16:creationId xmlns:a16="http://schemas.microsoft.com/office/drawing/2014/main" id="{BEF6B967-FF24-45EF-8825-6BBC8A1FA84B}"/>
              </a:ext>
            </a:extLst>
          </p:cNvPr>
          <p:cNvPicPr>
            <a:picLocks noChangeAspect="1"/>
          </p:cNvPicPr>
          <p:nvPr/>
        </p:nvPicPr>
        <p:blipFill>
          <a:blip r:embed="rId3"/>
          <a:stretch>
            <a:fillRect/>
          </a:stretch>
        </p:blipFill>
        <p:spPr>
          <a:xfrm>
            <a:off x="289621" y="731903"/>
            <a:ext cx="8451733" cy="3382897"/>
          </a:xfrm>
          <a:prstGeom prst="rect">
            <a:avLst/>
          </a:prstGeom>
        </p:spPr>
      </p:pic>
    </p:spTree>
    <p:extLst>
      <p:ext uri="{BB962C8B-B14F-4D97-AF65-F5344CB8AC3E}">
        <p14:creationId xmlns:p14="http://schemas.microsoft.com/office/powerpoint/2010/main" val="2783993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5984A1-99E6-435E-BE31-7BBCDFFCF9A4}"/>
              </a:ext>
            </a:extLst>
          </p:cNvPr>
          <p:cNvSpPr>
            <a:spLocks noGrp="1"/>
          </p:cNvSpPr>
          <p:nvPr>
            <p:ph type="body" sz="quarter" idx="10"/>
          </p:nvPr>
        </p:nvSpPr>
        <p:spPr/>
        <p:txBody>
          <a:bodyPr anchor="t"/>
          <a:lstStyle/>
          <a:p>
            <a:r>
              <a:rPr lang="en-US" dirty="0"/>
              <a:t>Human Resources – Reports – Position Control – Open Position Report</a:t>
            </a:r>
          </a:p>
          <a:p>
            <a:pPr marL="285750" indent="-285750">
              <a:buFont typeface="Arial" panose="020B0604020202020204" pitchFamily="34" charset="0"/>
              <a:buChar char="•"/>
            </a:pPr>
            <a:r>
              <a:rPr lang="en-US" dirty="0"/>
              <a:t>Added a new check box labeled “Exclude Budget Only Positions”</a:t>
            </a:r>
          </a:p>
        </p:txBody>
      </p:sp>
      <p:sp>
        <p:nvSpPr>
          <p:cNvPr id="2" name="Title 1"/>
          <p:cNvSpPr>
            <a:spLocks noGrp="1"/>
          </p:cNvSpPr>
          <p:nvPr>
            <p:ph type="title"/>
          </p:nvPr>
        </p:nvSpPr>
        <p:spPr/>
        <p:txBody>
          <a:bodyPr anchor="t">
            <a:normAutofit fontScale="90000"/>
          </a:bodyPr>
          <a:lstStyle/>
          <a:p>
            <a:pPr lvl="0"/>
            <a:r>
              <a:rPr lang="en-US" dirty="0">
                <a:solidFill>
                  <a:schemeClr val="tx1">
                    <a:lumMod val="75000"/>
                    <a:lumOff val="25000"/>
                  </a:schemeClr>
                </a:solidFill>
              </a:rPr>
              <a:t>Exclude “Budget Only” Positions From Open Position Report</a:t>
            </a:r>
            <a:br>
              <a:rPr lang="en-US" dirty="0">
                <a:solidFill>
                  <a:schemeClr val="tx1">
                    <a:lumMod val="75000"/>
                    <a:lumOff val="25000"/>
                  </a:schemeClr>
                </a:solidFill>
              </a:rPr>
            </a:br>
            <a:endParaRPr lang="en-US" dirty="0">
              <a:solidFill>
                <a:schemeClr val="tx1">
                  <a:lumMod val="75000"/>
                  <a:lumOff val="25000"/>
                </a:schemeClr>
              </a:solidFill>
            </a:endParaRPr>
          </a:p>
        </p:txBody>
      </p:sp>
      <p:pic>
        <p:nvPicPr>
          <p:cNvPr id="6" name="Picture 5">
            <a:extLst>
              <a:ext uri="{FF2B5EF4-FFF2-40B4-BE49-F238E27FC236}">
                <a16:creationId xmlns:a16="http://schemas.microsoft.com/office/drawing/2014/main" id="{D90A8D20-99DF-48F1-9568-3889BC032B1F}"/>
              </a:ext>
            </a:extLst>
          </p:cNvPr>
          <p:cNvPicPr>
            <a:picLocks noChangeAspect="1"/>
          </p:cNvPicPr>
          <p:nvPr/>
        </p:nvPicPr>
        <p:blipFill>
          <a:blip r:embed="rId3"/>
          <a:stretch>
            <a:fillRect/>
          </a:stretch>
        </p:blipFill>
        <p:spPr>
          <a:xfrm>
            <a:off x="1521270" y="1590820"/>
            <a:ext cx="5605295" cy="3075183"/>
          </a:xfrm>
          <a:prstGeom prst="rect">
            <a:avLst/>
          </a:prstGeom>
        </p:spPr>
      </p:pic>
    </p:spTree>
    <p:extLst>
      <p:ext uri="{BB962C8B-B14F-4D97-AF65-F5344CB8AC3E}">
        <p14:creationId xmlns:p14="http://schemas.microsoft.com/office/powerpoint/2010/main" val="887766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621" y="194967"/>
            <a:ext cx="8564758" cy="854140"/>
          </a:xfrm>
        </p:spPr>
        <p:txBody>
          <a:bodyPr anchor="t">
            <a:normAutofit fontScale="90000"/>
          </a:bodyPr>
          <a:lstStyle/>
          <a:p>
            <a:pPr lvl="0"/>
            <a:r>
              <a:rPr lang="en-US" dirty="0">
                <a:solidFill>
                  <a:schemeClr val="tx1">
                    <a:lumMod val="75000"/>
                    <a:lumOff val="25000"/>
                  </a:schemeClr>
                </a:solidFill>
              </a:rPr>
              <a:t>Exclude “Budget Only” Positions From Open Position Report</a:t>
            </a:r>
            <a:br>
              <a:rPr lang="en-US" dirty="0">
                <a:solidFill>
                  <a:schemeClr val="tx1">
                    <a:lumMod val="75000"/>
                    <a:lumOff val="25000"/>
                  </a:schemeClr>
                </a:solidFill>
              </a:rPr>
            </a:br>
            <a:endParaRPr lang="en-US" dirty="0">
              <a:solidFill>
                <a:schemeClr val="tx1">
                  <a:lumMod val="75000"/>
                  <a:lumOff val="25000"/>
                </a:schemeClr>
              </a:solidFill>
            </a:endParaRPr>
          </a:p>
        </p:txBody>
      </p:sp>
      <p:pic>
        <p:nvPicPr>
          <p:cNvPr id="5" name="Picture 4">
            <a:extLst>
              <a:ext uri="{FF2B5EF4-FFF2-40B4-BE49-F238E27FC236}">
                <a16:creationId xmlns:a16="http://schemas.microsoft.com/office/drawing/2014/main" id="{BD0A610A-FB7C-4732-B37E-7E141ABE17A7}"/>
              </a:ext>
            </a:extLst>
          </p:cNvPr>
          <p:cNvPicPr>
            <a:picLocks noChangeAspect="1"/>
          </p:cNvPicPr>
          <p:nvPr/>
        </p:nvPicPr>
        <p:blipFill>
          <a:blip r:embed="rId3"/>
          <a:stretch>
            <a:fillRect/>
          </a:stretch>
        </p:blipFill>
        <p:spPr>
          <a:xfrm>
            <a:off x="289621" y="2891160"/>
            <a:ext cx="7961428" cy="854140"/>
          </a:xfrm>
          <a:prstGeom prst="rect">
            <a:avLst/>
          </a:prstGeom>
        </p:spPr>
      </p:pic>
      <p:pic>
        <p:nvPicPr>
          <p:cNvPr id="7" name="Picture 6">
            <a:extLst>
              <a:ext uri="{FF2B5EF4-FFF2-40B4-BE49-F238E27FC236}">
                <a16:creationId xmlns:a16="http://schemas.microsoft.com/office/drawing/2014/main" id="{F3F48BE7-4DBB-4D81-8D09-D813E236F786}"/>
              </a:ext>
            </a:extLst>
          </p:cNvPr>
          <p:cNvPicPr>
            <a:picLocks noChangeAspect="1"/>
          </p:cNvPicPr>
          <p:nvPr/>
        </p:nvPicPr>
        <p:blipFill>
          <a:blip r:embed="rId4"/>
          <a:stretch>
            <a:fillRect/>
          </a:stretch>
        </p:blipFill>
        <p:spPr>
          <a:xfrm>
            <a:off x="289621" y="1570082"/>
            <a:ext cx="7961428" cy="967815"/>
          </a:xfrm>
          <a:prstGeom prst="rect">
            <a:avLst/>
          </a:prstGeom>
        </p:spPr>
      </p:pic>
    </p:spTree>
    <p:extLst>
      <p:ext uri="{BB962C8B-B14F-4D97-AF65-F5344CB8AC3E}">
        <p14:creationId xmlns:p14="http://schemas.microsoft.com/office/powerpoint/2010/main" val="2678894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prstGeom prst="rect">
            <a:avLst/>
          </a:prstGeom>
        </p:spPr>
        <p:txBody>
          <a:bodyPr anchor="t"/>
          <a:lstStyle/>
          <a:p>
            <a:pPr lvl="0"/>
            <a:r>
              <a:rPr lang="en-US" dirty="0">
                <a:solidFill>
                  <a:schemeClr val="tx1">
                    <a:lumMod val="75000"/>
                    <a:lumOff val="25000"/>
                  </a:schemeClr>
                </a:solidFill>
              </a:rPr>
              <a:t>Interfaced to ReadyForms - W2</a:t>
            </a:r>
          </a:p>
        </p:txBody>
      </p:sp>
      <p:sp>
        <p:nvSpPr>
          <p:cNvPr id="2" name="Title 1"/>
          <p:cNvSpPr>
            <a:spLocks noGrp="1"/>
          </p:cNvSpPr>
          <p:nvPr>
            <p:ph type="title"/>
          </p:nvPr>
        </p:nvSpPr>
        <p:spPr/>
        <p:txBody>
          <a:bodyPr/>
          <a:lstStyle/>
          <a:p>
            <a:r>
              <a:rPr lang="en-US" dirty="0"/>
              <a:t>ReadyForm Integration for Year End</a:t>
            </a:r>
          </a:p>
        </p:txBody>
      </p:sp>
      <p:sp>
        <p:nvSpPr>
          <p:cNvPr id="6" name="Text Placeholder 5">
            <a:extLst>
              <a:ext uri="{FF2B5EF4-FFF2-40B4-BE49-F238E27FC236}">
                <a16:creationId xmlns:a16="http://schemas.microsoft.com/office/drawing/2014/main" id="{944A4C7A-4E59-4ED9-BAAD-EA4A53ED701C}"/>
              </a:ext>
            </a:extLst>
          </p:cNvPr>
          <p:cNvSpPr>
            <a:spLocks noGrp="1"/>
          </p:cNvSpPr>
          <p:nvPr>
            <p:ph type="body" sz="quarter" idx="4294967295"/>
          </p:nvPr>
        </p:nvSpPr>
        <p:spPr>
          <a:xfrm>
            <a:off x="4385854" y="818009"/>
            <a:ext cx="4513262" cy="3550791"/>
          </a:xfrm>
          <a:prstGeom prst="rect">
            <a:avLst/>
          </a:prstGeom>
        </p:spPr>
        <p:txBody>
          <a:bodyPr anchor="t"/>
          <a:lstStyle/>
          <a:p>
            <a:pPr marL="0" indent="0">
              <a:buNone/>
            </a:pPr>
            <a:r>
              <a:rPr lang="en-US" sz="1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Interfaced to ReadyForms – 1095C</a:t>
            </a:r>
          </a:p>
        </p:txBody>
      </p:sp>
      <p:pic>
        <p:nvPicPr>
          <p:cNvPr id="4" name="Picture 3">
            <a:extLst>
              <a:ext uri="{FF2B5EF4-FFF2-40B4-BE49-F238E27FC236}">
                <a16:creationId xmlns:a16="http://schemas.microsoft.com/office/drawing/2014/main" id="{B5D83FBE-7851-4119-822D-08975BCC61B7}"/>
              </a:ext>
            </a:extLst>
          </p:cNvPr>
          <p:cNvPicPr>
            <a:picLocks noChangeAspect="1"/>
          </p:cNvPicPr>
          <p:nvPr/>
        </p:nvPicPr>
        <p:blipFill>
          <a:blip r:embed="rId3"/>
          <a:stretch>
            <a:fillRect/>
          </a:stretch>
        </p:blipFill>
        <p:spPr>
          <a:xfrm>
            <a:off x="444138" y="1125467"/>
            <a:ext cx="3428239" cy="3205064"/>
          </a:xfrm>
          <a:prstGeom prst="rect">
            <a:avLst/>
          </a:prstGeom>
          <a:ln>
            <a:noFill/>
          </a:ln>
          <a:effectLst/>
        </p:spPr>
      </p:pic>
      <p:pic>
        <p:nvPicPr>
          <p:cNvPr id="7" name="Picture 6">
            <a:extLst>
              <a:ext uri="{FF2B5EF4-FFF2-40B4-BE49-F238E27FC236}">
                <a16:creationId xmlns:a16="http://schemas.microsoft.com/office/drawing/2014/main" id="{50FB1514-CEA7-44B3-941C-171AD540B135}"/>
              </a:ext>
            </a:extLst>
          </p:cNvPr>
          <p:cNvPicPr>
            <a:picLocks noChangeAspect="1"/>
          </p:cNvPicPr>
          <p:nvPr/>
        </p:nvPicPr>
        <p:blipFill>
          <a:blip r:embed="rId4"/>
          <a:stretch>
            <a:fillRect/>
          </a:stretch>
        </p:blipFill>
        <p:spPr>
          <a:xfrm>
            <a:off x="4385854" y="1125467"/>
            <a:ext cx="4671435" cy="3200023"/>
          </a:xfrm>
          <a:prstGeom prst="rect">
            <a:avLst/>
          </a:prstGeom>
          <a:ln>
            <a:solidFill>
              <a:schemeClr val="accent6">
                <a:lumMod val="75000"/>
              </a:schemeClr>
            </a:solidFill>
          </a:ln>
        </p:spPr>
      </p:pic>
    </p:spTree>
    <p:extLst>
      <p:ext uri="{BB962C8B-B14F-4D97-AF65-F5344CB8AC3E}">
        <p14:creationId xmlns:p14="http://schemas.microsoft.com/office/powerpoint/2010/main" val="604179986"/>
      </p:ext>
    </p:extLst>
  </p:cSld>
  <p:clrMapOvr>
    <a:masterClrMapping/>
  </p:clrMapOvr>
  <mc:AlternateContent xmlns:mc="http://schemas.openxmlformats.org/markup-compatibility/2006" xmlns:p14="http://schemas.microsoft.com/office/powerpoint/2010/main">
    <mc:Choice Requires="p14">
      <p:transition p14:dur="0" advTm="59933"/>
    </mc:Choice>
    <mc:Fallback xmlns="">
      <p:transition advTm="59933"/>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702499-3130-4B99-A193-C7430D6298B3}"/>
              </a:ext>
            </a:extLst>
          </p:cNvPr>
          <p:cNvSpPr>
            <a:spLocks noGrp="1"/>
          </p:cNvSpPr>
          <p:nvPr>
            <p:ph type="title"/>
          </p:nvPr>
        </p:nvSpPr>
        <p:spPr/>
        <p:txBody>
          <a:bodyPr/>
          <a:lstStyle/>
          <a:p>
            <a:r>
              <a:rPr lang="en-US" dirty="0">
                <a:solidFill>
                  <a:schemeClr val="tx1">
                    <a:lumMod val="75000"/>
                    <a:lumOff val="25000"/>
                  </a:schemeClr>
                </a:solidFill>
              </a:rPr>
              <a:t>Position Budget to Actual Comparison Report</a:t>
            </a:r>
            <a:endParaRPr lang="en-US" dirty="0"/>
          </a:p>
        </p:txBody>
      </p:sp>
      <p:sp>
        <p:nvSpPr>
          <p:cNvPr id="4" name="Text Placeholder 1">
            <a:extLst>
              <a:ext uri="{FF2B5EF4-FFF2-40B4-BE49-F238E27FC236}">
                <a16:creationId xmlns:a16="http://schemas.microsoft.com/office/drawing/2014/main" id="{73E5EDAE-6B12-4FD5-9DBE-3F402A9853B7}"/>
              </a:ext>
            </a:extLst>
          </p:cNvPr>
          <p:cNvSpPr txBox="1">
            <a:spLocks/>
          </p:cNvSpPr>
          <p:nvPr/>
        </p:nvSpPr>
        <p:spPr>
          <a:xfrm>
            <a:off x="598653" y="1356102"/>
            <a:ext cx="8386957" cy="3011972"/>
          </a:xfrm>
          <a:prstGeom prst="rect">
            <a:avLst/>
          </a:prstGeom>
        </p:spPr>
        <p:txBody>
          <a:bodyPr vert="horz" anchor="ctr"/>
          <a:lstStyle>
            <a:lvl1pPr marL="0" indent="0" algn="l" defTabSz="457200" rtl="0" eaLnBrk="1" latinLnBrk="0" hangingPunct="1">
              <a:lnSpc>
                <a:spcPct val="100000"/>
              </a:lnSpc>
              <a:spcBef>
                <a:spcPts val="0"/>
              </a:spcBef>
              <a:spcAft>
                <a:spcPts val="1200"/>
              </a:spcAft>
              <a:buClr>
                <a:srgbClr val="8F9B49"/>
              </a:buClr>
              <a:buFont typeface="Arial" charset="0"/>
              <a:buNone/>
              <a:defRPr sz="1800" kern="1200">
                <a:solidFill>
                  <a:schemeClr val="tx1">
                    <a:lumMod val="65000"/>
                    <a:lumOff val="35000"/>
                  </a:schemeClr>
                </a:solidFill>
                <a:latin typeface="Tahoma"/>
                <a:ea typeface="+mn-ea"/>
                <a:cs typeface="Tahoma"/>
              </a:defRPr>
            </a:lvl1pPr>
            <a:lvl2pPr marL="457200" indent="-182880" algn="l" defTabSz="457200" rtl="0" eaLnBrk="1" latinLnBrk="0" hangingPunct="1">
              <a:lnSpc>
                <a:spcPct val="100000"/>
              </a:lnSpc>
              <a:spcBef>
                <a:spcPts val="0"/>
              </a:spcBef>
              <a:spcAft>
                <a:spcPts val="1200"/>
              </a:spcAft>
              <a:buClr>
                <a:schemeClr val="tx1">
                  <a:lumMod val="75000"/>
                  <a:lumOff val="25000"/>
                </a:schemeClr>
              </a:buClr>
              <a:buFont typeface="Arial" charset="0"/>
              <a:buChar char="•"/>
              <a:defRPr sz="1600" kern="1200">
                <a:solidFill>
                  <a:schemeClr val="tx1">
                    <a:lumMod val="65000"/>
                    <a:lumOff val="35000"/>
                  </a:schemeClr>
                </a:solidFill>
                <a:latin typeface="Tahoma"/>
                <a:ea typeface="+mn-ea"/>
                <a:cs typeface="Tahoma"/>
              </a:defRPr>
            </a:lvl2pPr>
            <a:lvl3pPr marL="1143000" indent="-228600" algn="l" defTabSz="457200" rtl="0" eaLnBrk="1" latinLnBrk="0" hangingPunct="1">
              <a:lnSpc>
                <a:spcPct val="100000"/>
              </a:lnSpc>
              <a:spcBef>
                <a:spcPct val="20000"/>
              </a:spcBef>
              <a:buClr>
                <a:srgbClr val="8F9B49"/>
              </a:buClr>
              <a:buFont typeface="Arial"/>
              <a:buChar char="•"/>
              <a:defRPr sz="1400" kern="1200">
                <a:solidFill>
                  <a:schemeClr val="tx1">
                    <a:lumMod val="75000"/>
                    <a:lumOff val="25000"/>
                  </a:schemeClr>
                </a:solidFill>
                <a:latin typeface="Tahoma"/>
                <a:ea typeface="+mn-ea"/>
                <a:cs typeface="Tahoma"/>
              </a:defRPr>
            </a:lvl3pPr>
            <a:lvl4pPr marL="1600200" indent="-228600" algn="l" defTabSz="457200" rtl="0" eaLnBrk="1" latinLnBrk="0" hangingPunct="1">
              <a:lnSpc>
                <a:spcPct val="100000"/>
              </a:lnSpc>
              <a:spcBef>
                <a:spcPct val="20000"/>
              </a:spcBef>
              <a:buClr>
                <a:srgbClr val="8F9B49"/>
              </a:buClr>
              <a:buFont typeface="Arial"/>
              <a:buChar char="–"/>
              <a:defRPr sz="1200" kern="1200">
                <a:solidFill>
                  <a:schemeClr val="tx1">
                    <a:lumMod val="75000"/>
                    <a:lumOff val="25000"/>
                  </a:schemeClr>
                </a:solidFill>
                <a:latin typeface="Tahoma"/>
                <a:ea typeface="+mn-ea"/>
                <a:cs typeface="Tahoma"/>
              </a:defRPr>
            </a:lvl4pPr>
            <a:lvl5pPr marL="2057400" indent="-228600" algn="l" defTabSz="457200" rtl="0" eaLnBrk="1" latinLnBrk="0" hangingPunct="1">
              <a:lnSpc>
                <a:spcPct val="100000"/>
              </a:lnSpc>
              <a:spcBef>
                <a:spcPct val="20000"/>
              </a:spcBef>
              <a:buClr>
                <a:srgbClr val="8F9B49"/>
              </a:buClr>
              <a:buFont typeface="Arial"/>
              <a:buChar char="»"/>
              <a:defRPr sz="1200" kern="1200">
                <a:solidFill>
                  <a:schemeClr val="tx1">
                    <a:lumMod val="75000"/>
                    <a:lumOff val="25000"/>
                  </a:schemeClr>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Expenses Budgeted or Paid to:</a:t>
            </a:r>
          </a:p>
          <a:p>
            <a:pPr marL="285750" indent="-285750">
              <a:buFont typeface="Arial" panose="020B0604020202020204" pitchFamily="34" charset="0"/>
              <a:buChar char="•"/>
            </a:pPr>
            <a:r>
              <a:rPr lang="en-US" dirty="0"/>
              <a:t>Positions with an Employee</a:t>
            </a:r>
          </a:p>
          <a:p>
            <a:pPr marL="285750" indent="-285750">
              <a:buFont typeface="Arial" panose="020B0604020202020204" pitchFamily="34" charset="0"/>
              <a:buChar char="•"/>
            </a:pPr>
            <a:r>
              <a:rPr lang="en-US" dirty="0"/>
              <a:t>Position that had 2 different employee’s; not at the same time.</a:t>
            </a:r>
          </a:p>
          <a:p>
            <a:pPr marL="285750" indent="-285750">
              <a:buFont typeface="Arial" panose="020B0604020202020204" pitchFamily="34" charset="0"/>
              <a:buChar char="•"/>
            </a:pPr>
            <a:r>
              <a:rPr lang="en-US" dirty="0"/>
              <a:t>Vacant Positions or Positions with multiple employee’s.</a:t>
            </a:r>
          </a:p>
          <a:p>
            <a:pPr marL="285750" indent="-285750">
              <a:buFont typeface="Arial" panose="020B0604020202020204" pitchFamily="34" charset="0"/>
              <a:buChar char="•"/>
            </a:pPr>
            <a:r>
              <a:rPr lang="en-US" dirty="0"/>
              <a:t>Anyone paid to a position</a:t>
            </a:r>
          </a:p>
          <a:p>
            <a:endParaRPr lang="en-US" dirty="0"/>
          </a:p>
          <a:p>
            <a:r>
              <a:rPr lang="en-US" dirty="0"/>
              <a:t>Human Resources – Reports – Position Control – Position Budget to Actual Comparison Report</a:t>
            </a:r>
          </a:p>
          <a:p>
            <a:endParaRPr lang="en-US" dirty="0"/>
          </a:p>
          <a:p>
            <a:endParaRPr lang="en-US" dirty="0"/>
          </a:p>
        </p:txBody>
      </p:sp>
    </p:spTree>
    <p:extLst>
      <p:ext uri="{BB962C8B-B14F-4D97-AF65-F5344CB8AC3E}">
        <p14:creationId xmlns:p14="http://schemas.microsoft.com/office/powerpoint/2010/main" val="1072065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EB5480-627B-4C30-8021-1EBA8B03266D}"/>
              </a:ext>
            </a:extLst>
          </p:cNvPr>
          <p:cNvPicPr>
            <a:picLocks noChangeAspect="1"/>
          </p:cNvPicPr>
          <p:nvPr/>
        </p:nvPicPr>
        <p:blipFill>
          <a:blip r:embed="rId3"/>
          <a:stretch>
            <a:fillRect/>
          </a:stretch>
        </p:blipFill>
        <p:spPr>
          <a:xfrm>
            <a:off x="3057847" y="2571750"/>
            <a:ext cx="5486400" cy="2029852"/>
          </a:xfrm>
          <a:prstGeom prst="rect">
            <a:avLst/>
          </a:prstGeom>
        </p:spPr>
      </p:pic>
      <p:sp>
        <p:nvSpPr>
          <p:cNvPr id="2" name="Text Placeholder 1">
            <a:extLst>
              <a:ext uri="{FF2B5EF4-FFF2-40B4-BE49-F238E27FC236}">
                <a16:creationId xmlns:a16="http://schemas.microsoft.com/office/drawing/2014/main" id="{5ABCDC72-EBF0-4B0D-A784-C0A30200A2B9}"/>
              </a:ext>
            </a:extLst>
          </p:cNvPr>
          <p:cNvSpPr>
            <a:spLocks noGrp="1"/>
          </p:cNvSpPr>
          <p:nvPr>
            <p:ph type="body" sz="quarter" idx="10"/>
          </p:nvPr>
        </p:nvSpPr>
        <p:spPr>
          <a:xfrm>
            <a:off x="444137" y="643181"/>
            <a:ext cx="8386957" cy="3724894"/>
          </a:xfrm>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Budget Year</a:t>
            </a:r>
          </a:p>
          <a:p>
            <a:pPr marL="285750" indent="-285750">
              <a:buFont typeface="Arial" panose="020B0604020202020204" pitchFamily="34" charset="0"/>
              <a:buChar char="•"/>
            </a:pPr>
            <a:r>
              <a:rPr lang="en-US" dirty="0"/>
              <a:t>Thru check date</a:t>
            </a:r>
          </a:p>
          <a:p>
            <a:pPr marL="285750" indent="-285750">
              <a:buFont typeface="Arial" panose="020B0604020202020204" pitchFamily="34" charset="0"/>
              <a:buChar char="•"/>
            </a:pPr>
            <a:r>
              <a:rPr lang="en-US" dirty="0"/>
              <a:t>Org sets</a:t>
            </a:r>
          </a:p>
          <a:p>
            <a:pPr marL="285750" indent="-285750">
              <a:buFont typeface="Arial" panose="020B0604020202020204" pitchFamily="34" charset="0"/>
              <a:buChar char="•"/>
            </a:pPr>
            <a:r>
              <a:rPr lang="en-US" dirty="0"/>
              <a:t>Hours Codes/Categories</a:t>
            </a:r>
          </a:p>
          <a:p>
            <a:pPr marL="285750" indent="-285750">
              <a:buFont typeface="Arial" panose="020B0604020202020204" pitchFamily="34" charset="0"/>
              <a:buChar char="•"/>
            </a:pPr>
            <a:r>
              <a:rPr lang="en-US" dirty="0"/>
              <a:t>Benefits</a:t>
            </a:r>
          </a:p>
          <a:p>
            <a:pPr marL="285750" indent="-285750">
              <a:buFont typeface="Arial" panose="020B0604020202020204" pitchFamily="34" charset="0"/>
              <a:buChar char="•"/>
            </a:pPr>
            <a:r>
              <a:rPr lang="en-US" dirty="0"/>
              <a:t>Taxes</a:t>
            </a:r>
          </a:p>
          <a:p>
            <a:pPr marL="285750" indent="-285750">
              <a:buFont typeface="Arial" panose="020B0604020202020204" pitchFamily="34" charset="0"/>
              <a:buChar char="•"/>
            </a:pPr>
            <a:r>
              <a:rPr lang="en-US" dirty="0"/>
              <a:t>Workers Comp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D45448B9-1F4A-41B2-A65E-BF4F4EEB477E}"/>
              </a:ext>
            </a:extLst>
          </p:cNvPr>
          <p:cNvSpPr>
            <a:spLocks noGrp="1"/>
          </p:cNvSpPr>
          <p:nvPr>
            <p:ph type="title"/>
          </p:nvPr>
        </p:nvSpPr>
        <p:spPr/>
        <p:txBody>
          <a:bodyPr/>
          <a:lstStyle/>
          <a:p>
            <a:r>
              <a:rPr lang="en-US" dirty="0">
                <a:solidFill>
                  <a:schemeClr val="tx1">
                    <a:lumMod val="75000"/>
                    <a:lumOff val="25000"/>
                  </a:schemeClr>
                </a:solidFill>
              </a:rPr>
              <a:t>Position Budget to Actual Comparison Report</a:t>
            </a:r>
            <a:endParaRPr lang="en-US" dirty="0"/>
          </a:p>
        </p:txBody>
      </p:sp>
    </p:spTree>
    <p:extLst>
      <p:ext uri="{BB962C8B-B14F-4D97-AF65-F5344CB8AC3E}">
        <p14:creationId xmlns:p14="http://schemas.microsoft.com/office/powerpoint/2010/main" val="223683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931724-DD99-487F-9E9B-AF09F527926D}"/>
              </a:ext>
            </a:extLst>
          </p:cNvPr>
          <p:cNvSpPr>
            <a:spLocks noGrp="1"/>
          </p:cNvSpPr>
          <p:nvPr>
            <p:ph type="title"/>
          </p:nvPr>
        </p:nvSpPr>
        <p:spPr/>
        <p:txBody>
          <a:bodyPr/>
          <a:lstStyle/>
          <a:p>
            <a:r>
              <a:rPr lang="en-US" dirty="0"/>
              <a:t>Position Budget to Actual Comparison Report</a:t>
            </a:r>
          </a:p>
        </p:txBody>
      </p:sp>
      <p:pic>
        <p:nvPicPr>
          <p:cNvPr id="5" name="Picture 4">
            <a:extLst>
              <a:ext uri="{FF2B5EF4-FFF2-40B4-BE49-F238E27FC236}">
                <a16:creationId xmlns:a16="http://schemas.microsoft.com/office/drawing/2014/main" id="{7E31A711-526B-44C7-82C7-DF8496E179D8}"/>
              </a:ext>
            </a:extLst>
          </p:cNvPr>
          <p:cNvPicPr>
            <a:picLocks noChangeAspect="1"/>
          </p:cNvPicPr>
          <p:nvPr/>
        </p:nvPicPr>
        <p:blipFill>
          <a:blip r:embed="rId3"/>
          <a:stretch>
            <a:fillRect/>
          </a:stretch>
        </p:blipFill>
        <p:spPr>
          <a:xfrm>
            <a:off x="0" y="731903"/>
            <a:ext cx="9144000" cy="1708347"/>
          </a:xfrm>
          <a:prstGeom prst="rect">
            <a:avLst/>
          </a:prstGeom>
        </p:spPr>
      </p:pic>
      <p:pic>
        <p:nvPicPr>
          <p:cNvPr id="7" name="Picture 6">
            <a:extLst>
              <a:ext uri="{FF2B5EF4-FFF2-40B4-BE49-F238E27FC236}">
                <a16:creationId xmlns:a16="http://schemas.microsoft.com/office/drawing/2014/main" id="{5408B557-88ED-43DC-89CF-A86417F0B8BB}"/>
              </a:ext>
            </a:extLst>
          </p:cNvPr>
          <p:cNvPicPr>
            <a:picLocks noChangeAspect="1"/>
          </p:cNvPicPr>
          <p:nvPr/>
        </p:nvPicPr>
        <p:blipFill>
          <a:blip r:embed="rId4"/>
          <a:stretch>
            <a:fillRect/>
          </a:stretch>
        </p:blipFill>
        <p:spPr>
          <a:xfrm>
            <a:off x="0" y="2770793"/>
            <a:ext cx="9144000" cy="1683387"/>
          </a:xfrm>
          <a:prstGeom prst="rect">
            <a:avLst/>
          </a:prstGeom>
        </p:spPr>
      </p:pic>
    </p:spTree>
    <p:extLst>
      <p:ext uri="{BB962C8B-B14F-4D97-AF65-F5344CB8AC3E}">
        <p14:creationId xmlns:p14="http://schemas.microsoft.com/office/powerpoint/2010/main" val="393825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6001AE-FFE1-44AF-99F9-3943C9B8C6A7}"/>
              </a:ext>
            </a:extLst>
          </p:cNvPr>
          <p:cNvPicPr>
            <a:picLocks noChangeAspect="1"/>
          </p:cNvPicPr>
          <p:nvPr/>
        </p:nvPicPr>
        <p:blipFill>
          <a:blip r:embed="rId3"/>
          <a:stretch>
            <a:fillRect/>
          </a:stretch>
        </p:blipFill>
        <p:spPr>
          <a:xfrm>
            <a:off x="5140325" y="1261701"/>
            <a:ext cx="3657600" cy="2531115"/>
          </a:xfrm>
          <a:prstGeom prst="rect">
            <a:avLst/>
          </a:prstGeom>
        </p:spPr>
      </p:pic>
      <p:sp>
        <p:nvSpPr>
          <p:cNvPr id="3" name="Text Placeholder 2">
            <a:extLst>
              <a:ext uri="{FF2B5EF4-FFF2-40B4-BE49-F238E27FC236}">
                <a16:creationId xmlns:a16="http://schemas.microsoft.com/office/drawing/2014/main" id="{F174A45F-B540-4527-B0A7-73889E66B27C}"/>
              </a:ext>
            </a:extLst>
          </p:cNvPr>
          <p:cNvSpPr>
            <a:spLocks noGrp="1"/>
          </p:cNvSpPr>
          <p:nvPr>
            <p:ph type="body" sz="quarter" idx="10"/>
          </p:nvPr>
        </p:nvSpPr>
        <p:spPr>
          <a:xfrm>
            <a:off x="444137" y="818009"/>
            <a:ext cx="4539343" cy="3552513"/>
          </a:xfrm>
        </p:spPr>
        <p:txBody>
          <a:bodyPr/>
          <a:lstStyle/>
          <a:p>
            <a:pPr marL="285750" indent="-285750">
              <a:buFont typeface="Arial" panose="020B0604020202020204" pitchFamily="34" charset="0"/>
              <a:buChar char="•"/>
            </a:pPr>
            <a:r>
              <a:rPr lang="en-US" dirty="0">
                <a:hlinkClick r:id="rId4"/>
              </a:rPr>
              <a:t>https://nwerphelp.tylertech.com/nwerp_help_2018.1/Content/Home.htm</a:t>
            </a:r>
            <a:endParaRPr lang="en-US" dirty="0"/>
          </a:p>
          <a:p>
            <a:pPr marL="285750" indent="-285750">
              <a:buFont typeface="Arial" panose="020B0604020202020204" pitchFamily="34" charset="0"/>
              <a:buChar char="•"/>
            </a:pPr>
            <a:r>
              <a:rPr lang="en-US" dirty="0"/>
              <a:t>What’s New</a:t>
            </a:r>
          </a:p>
          <a:p>
            <a:pPr marL="285750" indent="-285750">
              <a:buFont typeface="Arial" panose="020B0604020202020204" pitchFamily="34" charset="0"/>
              <a:buChar char="•"/>
            </a:pPr>
            <a:r>
              <a:rPr lang="en-US" dirty="0"/>
              <a:t>Release/MIU Patch Notes</a:t>
            </a:r>
          </a:p>
          <a:p>
            <a:pPr marL="285750" indent="-285750">
              <a:buFont typeface="Arial" panose="020B0604020202020204" pitchFamily="34" charset="0"/>
              <a:buChar char="•"/>
            </a:pPr>
            <a:r>
              <a:rPr lang="en-US" dirty="0"/>
              <a:t>Documentation Library</a:t>
            </a:r>
          </a:p>
          <a:p>
            <a:pPr marL="285750" indent="-285750">
              <a:buFont typeface="Arial" panose="020B0604020202020204" pitchFamily="34" charset="0"/>
              <a:buChar char="•"/>
            </a:pPr>
            <a:r>
              <a:rPr lang="en-US" dirty="0"/>
              <a:t>Video Library</a:t>
            </a:r>
          </a:p>
          <a:p>
            <a:pPr marL="285750" indent="-285750">
              <a:buFont typeface="Arial" panose="020B0604020202020204" pitchFamily="34" charset="0"/>
              <a:buChar char="•"/>
            </a:pPr>
            <a:r>
              <a:rPr lang="en-US" dirty="0"/>
              <a:t>Customer Ideas</a:t>
            </a:r>
          </a:p>
        </p:txBody>
      </p:sp>
      <p:sp>
        <p:nvSpPr>
          <p:cNvPr id="4" name="Title 3">
            <a:extLst>
              <a:ext uri="{FF2B5EF4-FFF2-40B4-BE49-F238E27FC236}">
                <a16:creationId xmlns:a16="http://schemas.microsoft.com/office/drawing/2014/main" id="{F5790F46-186D-467B-B1B1-C5575FA0DC01}"/>
              </a:ext>
            </a:extLst>
          </p:cNvPr>
          <p:cNvSpPr>
            <a:spLocks noGrp="1"/>
          </p:cNvSpPr>
          <p:nvPr>
            <p:ph type="title"/>
          </p:nvPr>
        </p:nvSpPr>
        <p:spPr/>
        <p:txBody>
          <a:bodyPr/>
          <a:lstStyle/>
          <a:p>
            <a:r>
              <a:rPr lang="en-US" dirty="0"/>
              <a:t>Help Central is web based	</a:t>
            </a:r>
          </a:p>
        </p:txBody>
      </p:sp>
    </p:spTree>
    <p:extLst>
      <p:ext uri="{BB962C8B-B14F-4D97-AF65-F5344CB8AC3E}">
        <p14:creationId xmlns:p14="http://schemas.microsoft.com/office/powerpoint/2010/main" val="25604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FFCC65C-687F-4914-A0C9-856200AD5A39}"/>
              </a:ext>
            </a:extLst>
          </p:cNvPr>
          <p:cNvPicPr>
            <a:picLocks noGrp="1" noChangeAspect="1"/>
          </p:cNvPicPr>
          <p:nvPr>
            <p:ph type="pic" sz="quarter" idx="11"/>
          </p:nvPr>
        </p:nvPicPr>
        <p:blipFill>
          <a:blip r:embed="rId3"/>
          <a:srcRect t="2151" b="2151"/>
          <a:stretch>
            <a:fillRect/>
          </a:stretch>
        </p:blipFill>
        <p:spPr>
          <a:xfrm>
            <a:off x="4068304" y="817563"/>
            <a:ext cx="4770895" cy="3723440"/>
          </a:xfrm>
          <a:prstGeom prst="rect">
            <a:avLst/>
          </a:prstGeom>
        </p:spPr>
      </p:pic>
      <p:sp>
        <p:nvSpPr>
          <p:cNvPr id="3" name="Text Placeholder 2">
            <a:extLst>
              <a:ext uri="{FF2B5EF4-FFF2-40B4-BE49-F238E27FC236}">
                <a16:creationId xmlns:a16="http://schemas.microsoft.com/office/drawing/2014/main" id="{987FC681-804C-4B7D-B851-5F5FF6CE1711}"/>
              </a:ext>
            </a:extLst>
          </p:cNvPr>
          <p:cNvSpPr>
            <a:spLocks noGrp="1"/>
          </p:cNvSpPr>
          <p:nvPr>
            <p:ph type="body" sz="quarter" idx="10"/>
          </p:nvPr>
        </p:nvSpPr>
        <p:spPr>
          <a:xfrm>
            <a:off x="444138" y="1247614"/>
            <a:ext cx="3554426" cy="3231396"/>
          </a:xfrm>
        </p:spPr>
        <p:txBody>
          <a:bodyPr/>
          <a:lstStyle/>
          <a:p>
            <a:pPr marL="285750" indent="-285750">
              <a:buFont typeface="Arial" panose="020B0604020202020204" pitchFamily="34" charset="0"/>
              <a:buChar char="•"/>
            </a:pPr>
            <a:r>
              <a:rPr lang="en-US" dirty="0"/>
              <a:t>Register/Login</a:t>
            </a:r>
          </a:p>
          <a:p>
            <a:pPr marL="285750" indent="-285750">
              <a:buFont typeface="Arial" panose="020B0604020202020204" pitchFamily="34" charset="0"/>
              <a:buChar char="•"/>
            </a:pPr>
            <a:r>
              <a:rPr lang="en-US" dirty="0"/>
              <a:t>Client Support</a:t>
            </a:r>
          </a:p>
          <a:p>
            <a:pPr marL="285750" indent="-285750">
              <a:buFont typeface="Arial" panose="020B0604020202020204" pitchFamily="34" charset="0"/>
              <a:buChar char="•"/>
            </a:pPr>
            <a:r>
              <a:rPr lang="en-US" dirty="0"/>
              <a:t>Choose your Product </a:t>
            </a:r>
          </a:p>
          <a:p>
            <a:pPr marL="285750" indent="-285750">
              <a:buFont typeface="Arial" panose="020B0604020202020204" pitchFamily="34" charset="0"/>
              <a:buChar char="•"/>
            </a:pPr>
            <a:r>
              <a:rPr lang="en-US" dirty="0"/>
              <a:t>New World ERP Support</a:t>
            </a:r>
          </a:p>
          <a:p>
            <a:pPr marL="285750" indent="-285750">
              <a:buFont typeface="Arial" panose="020B0604020202020204" pitchFamily="34" charset="0"/>
              <a:buChar char="•"/>
            </a:pPr>
            <a:r>
              <a:rPr lang="en-US" b="1" dirty="0"/>
              <a:t>Online Support Incidents = Cases</a:t>
            </a:r>
          </a:p>
          <a:p>
            <a:pPr marL="285750" indent="-285750">
              <a:buFont typeface="Arial" panose="020B0604020202020204" pitchFamily="34" charset="0"/>
              <a:buChar char="•"/>
            </a:pPr>
            <a:r>
              <a:rPr lang="en-US" b="1" dirty="0"/>
              <a:t>Tyler Community = Access Community</a:t>
            </a:r>
          </a:p>
          <a:p>
            <a:pPr marL="285750" indent="-285750">
              <a:buFont typeface="Arial" panose="020B0604020202020204" pitchFamily="34" charset="0"/>
              <a:buChar char="•"/>
            </a:pPr>
            <a:r>
              <a:rPr lang="en-US" dirty="0"/>
              <a:t>Checks and Tax Form Ordering</a:t>
            </a:r>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AE415A3C-19C8-415D-8E38-66C9F591AD0B}"/>
              </a:ext>
            </a:extLst>
          </p:cNvPr>
          <p:cNvSpPr>
            <a:spLocks noGrp="1"/>
          </p:cNvSpPr>
          <p:nvPr>
            <p:ph type="title"/>
          </p:nvPr>
        </p:nvSpPr>
        <p:spPr/>
        <p:txBody>
          <a:bodyPr/>
          <a:lstStyle/>
          <a:p>
            <a:r>
              <a:rPr lang="en-US" dirty="0"/>
              <a:t>https://www.Tylertech.com</a:t>
            </a:r>
          </a:p>
        </p:txBody>
      </p:sp>
      <p:sp>
        <p:nvSpPr>
          <p:cNvPr id="7" name="Oval 6">
            <a:extLst>
              <a:ext uri="{FF2B5EF4-FFF2-40B4-BE49-F238E27FC236}">
                <a16:creationId xmlns:a16="http://schemas.microsoft.com/office/drawing/2014/main" id="{F3A8D286-58BA-4651-A25F-1BB404A5E571}"/>
              </a:ext>
            </a:extLst>
          </p:cNvPr>
          <p:cNvSpPr/>
          <p:nvPr/>
        </p:nvSpPr>
        <p:spPr bwMode="auto">
          <a:xfrm>
            <a:off x="4246536" y="2936929"/>
            <a:ext cx="1301857" cy="441702"/>
          </a:xfrm>
          <a:prstGeom prst="ellipse">
            <a:avLst/>
          </a:prstGeom>
          <a:noFill/>
          <a:ln w="76200" cap="sq" algn="ctr">
            <a:solidFill>
              <a:srgbClr val="FF0000"/>
            </a:solid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8" name="Oval 7">
            <a:extLst>
              <a:ext uri="{FF2B5EF4-FFF2-40B4-BE49-F238E27FC236}">
                <a16:creationId xmlns:a16="http://schemas.microsoft.com/office/drawing/2014/main" id="{01850061-8F6B-4E6F-8A59-74B7C3682A13}"/>
              </a:ext>
            </a:extLst>
          </p:cNvPr>
          <p:cNvSpPr/>
          <p:nvPr/>
        </p:nvSpPr>
        <p:spPr bwMode="auto">
          <a:xfrm>
            <a:off x="5935850" y="2863312"/>
            <a:ext cx="1301857" cy="536936"/>
          </a:xfrm>
          <a:prstGeom prst="ellipse">
            <a:avLst/>
          </a:prstGeom>
          <a:noFill/>
          <a:ln w="76200" cap="sq" algn="ctr">
            <a:solidFill>
              <a:srgbClr val="00B050"/>
            </a:solid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Tree>
    <p:extLst>
      <p:ext uri="{BB962C8B-B14F-4D97-AF65-F5344CB8AC3E}">
        <p14:creationId xmlns:p14="http://schemas.microsoft.com/office/powerpoint/2010/main" val="87360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4426B9-13CF-45FB-8AF3-DEBF7E4DCB23}"/>
              </a:ext>
            </a:extLst>
          </p:cNvPr>
          <p:cNvSpPr>
            <a:spLocks noGrp="1"/>
          </p:cNvSpPr>
          <p:nvPr>
            <p:ph type="body" sz="quarter" idx="10"/>
          </p:nvPr>
        </p:nvSpPr>
        <p:spPr/>
        <p:txBody>
          <a:bodyPr/>
          <a:lstStyle/>
          <a:p>
            <a:pPr marL="285750" indent="-285750">
              <a:buFont typeface="Arial" panose="020B0604020202020204" pitchFamily="34" charset="0"/>
              <a:buChar char="•"/>
            </a:pPr>
            <a:r>
              <a:rPr lang="en-US" dirty="0"/>
              <a:t>Forums</a:t>
            </a:r>
          </a:p>
          <a:p>
            <a:pPr marL="285750" indent="-285750">
              <a:buFont typeface="Arial" panose="020B0604020202020204" pitchFamily="34" charset="0"/>
              <a:buChar char="•"/>
            </a:pPr>
            <a:r>
              <a:rPr lang="en-US" dirty="0"/>
              <a:t>Blogs</a:t>
            </a:r>
          </a:p>
          <a:p>
            <a:pPr marL="285750" indent="-285750">
              <a:buFont typeface="Arial" panose="020B0604020202020204" pitchFamily="34" charset="0"/>
              <a:buChar char="•"/>
            </a:pPr>
            <a:r>
              <a:rPr lang="en-US" dirty="0"/>
              <a:t>Documentation</a:t>
            </a:r>
          </a:p>
          <a:p>
            <a:pPr marL="285750" indent="-285750">
              <a:buFont typeface="Arial" panose="020B0604020202020204" pitchFamily="34" charset="0"/>
              <a:buChar char="•"/>
            </a:pPr>
            <a:r>
              <a:rPr lang="en-US" dirty="0"/>
              <a:t>Ideas</a:t>
            </a:r>
          </a:p>
          <a:p>
            <a:pPr marL="285750" indent="-285750">
              <a:buFont typeface="Arial" panose="020B0604020202020204" pitchFamily="34" charset="0"/>
              <a:buChar char="•"/>
            </a:pPr>
            <a:r>
              <a:rPr lang="en-US" dirty="0"/>
              <a:t>Members</a:t>
            </a:r>
          </a:p>
        </p:txBody>
      </p:sp>
      <p:sp>
        <p:nvSpPr>
          <p:cNvPr id="4" name="Title 3">
            <a:extLst>
              <a:ext uri="{FF2B5EF4-FFF2-40B4-BE49-F238E27FC236}">
                <a16:creationId xmlns:a16="http://schemas.microsoft.com/office/drawing/2014/main" id="{0F1E5FF5-B92A-4981-A9F2-A6F300A61B78}"/>
              </a:ext>
            </a:extLst>
          </p:cNvPr>
          <p:cNvSpPr>
            <a:spLocks noGrp="1"/>
          </p:cNvSpPr>
          <p:nvPr>
            <p:ph type="title"/>
          </p:nvPr>
        </p:nvSpPr>
        <p:spPr/>
        <p:txBody>
          <a:bodyPr/>
          <a:lstStyle/>
          <a:p>
            <a:r>
              <a:rPr lang="en-US" dirty="0"/>
              <a:t>Tyler Community</a:t>
            </a:r>
          </a:p>
        </p:txBody>
      </p:sp>
      <p:pic>
        <p:nvPicPr>
          <p:cNvPr id="5" name="Picture 4">
            <a:extLst>
              <a:ext uri="{FF2B5EF4-FFF2-40B4-BE49-F238E27FC236}">
                <a16:creationId xmlns:a16="http://schemas.microsoft.com/office/drawing/2014/main" id="{3AA6BACA-A8B0-4399-8992-9125AA6549E8}"/>
              </a:ext>
            </a:extLst>
          </p:cNvPr>
          <p:cNvPicPr>
            <a:picLocks noChangeAspect="1"/>
          </p:cNvPicPr>
          <p:nvPr/>
        </p:nvPicPr>
        <p:blipFill>
          <a:blip r:embed="rId3"/>
          <a:stretch>
            <a:fillRect/>
          </a:stretch>
        </p:blipFill>
        <p:spPr>
          <a:xfrm>
            <a:off x="2771761" y="1033488"/>
            <a:ext cx="5486400" cy="3420692"/>
          </a:xfrm>
          <a:prstGeom prst="rect">
            <a:avLst/>
          </a:prstGeom>
        </p:spPr>
      </p:pic>
    </p:spTree>
    <p:extLst>
      <p:ext uri="{BB962C8B-B14F-4D97-AF65-F5344CB8AC3E}">
        <p14:creationId xmlns:p14="http://schemas.microsoft.com/office/powerpoint/2010/main" val="353650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FBC874-F51A-422A-91EC-06F1FEB93704}"/>
              </a:ext>
            </a:extLst>
          </p:cNvPr>
          <p:cNvSpPr>
            <a:spLocks noGrp="1"/>
          </p:cNvSpPr>
          <p:nvPr>
            <p:ph type="body" sz="quarter" idx="10"/>
          </p:nvPr>
        </p:nvSpPr>
        <p:spPr>
          <a:xfrm>
            <a:off x="444137" y="818009"/>
            <a:ext cx="6925307" cy="1134185"/>
          </a:xfrm>
        </p:spPr>
        <p:txBody>
          <a:bodyPr/>
          <a:lstStyle/>
          <a:p>
            <a:pPr marL="285750" indent="-285750">
              <a:buFont typeface="Arial" panose="020B0604020202020204" pitchFamily="34" charset="0"/>
              <a:buChar char="•"/>
            </a:pPr>
            <a:r>
              <a:rPr lang="en-US" dirty="0"/>
              <a:t>Alerts &amp; Announcements</a:t>
            </a:r>
          </a:p>
          <a:p>
            <a:pPr marL="285750" indent="-285750">
              <a:buFont typeface="Arial" panose="020B0604020202020204" pitchFamily="34" charset="0"/>
              <a:buChar char="•"/>
            </a:pPr>
            <a:r>
              <a:rPr lang="en-US" dirty="0"/>
              <a:t>Tyler Tools Tips &amp; Tricks</a:t>
            </a:r>
          </a:p>
          <a:p>
            <a:pPr marL="285750" indent="-285750">
              <a:buFont typeface="Arial" panose="020B0604020202020204" pitchFamily="34" charset="0"/>
              <a:buChar char="•"/>
            </a:pPr>
            <a:r>
              <a:rPr lang="en-US" dirty="0"/>
              <a:t>The Water Cooler (customer to customer)</a:t>
            </a:r>
          </a:p>
        </p:txBody>
      </p:sp>
      <p:sp>
        <p:nvSpPr>
          <p:cNvPr id="4" name="Title 3">
            <a:extLst>
              <a:ext uri="{FF2B5EF4-FFF2-40B4-BE49-F238E27FC236}">
                <a16:creationId xmlns:a16="http://schemas.microsoft.com/office/drawing/2014/main" id="{C0C5E8DE-4E78-4F7A-B3E0-FD80DB4C0375}"/>
              </a:ext>
            </a:extLst>
          </p:cNvPr>
          <p:cNvSpPr>
            <a:spLocks noGrp="1"/>
          </p:cNvSpPr>
          <p:nvPr>
            <p:ph type="title"/>
          </p:nvPr>
        </p:nvSpPr>
        <p:spPr/>
        <p:txBody>
          <a:bodyPr/>
          <a:lstStyle/>
          <a:p>
            <a:r>
              <a:rPr lang="en-US" dirty="0"/>
              <a:t>Forums</a:t>
            </a:r>
          </a:p>
        </p:txBody>
      </p:sp>
      <p:pic>
        <p:nvPicPr>
          <p:cNvPr id="5" name="Picture 4">
            <a:extLst>
              <a:ext uri="{FF2B5EF4-FFF2-40B4-BE49-F238E27FC236}">
                <a16:creationId xmlns:a16="http://schemas.microsoft.com/office/drawing/2014/main" id="{ED18F0E0-4847-421F-86C0-21C1E60D5472}"/>
              </a:ext>
            </a:extLst>
          </p:cNvPr>
          <p:cNvPicPr>
            <a:picLocks noChangeAspect="1"/>
          </p:cNvPicPr>
          <p:nvPr/>
        </p:nvPicPr>
        <p:blipFill>
          <a:blip r:embed="rId3"/>
          <a:stretch>
            <a:fillRect/>
          </a:stretch>
        </p:blipFill>
        <p:spPr>
          <a:xfrm>
            <a:off x="2363491" y="2038300"/>
            <a:ext cx="5486400" cy="2780847"/>
          </a:xfrm>
          <a:prstGeom prst="rect">
            <a:avLst/>
          </a:prstGeom>
        </p:spPr>
      </p:pic>
    </p:spTree>
    <p:extLst>
      <p:ext uri="{BB962C8B-B14F-4D97-AF65-F5344CB8AC3E}">
        <p14:creationId xmlns:p14="http://schemas.microsoft.com/office/powerpoint/2010/main" val="298709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E072C-A5B7-4008-9A6A-6DD41DD0B3D2}"/>
              </a:ext>
            </a:extLst>
          </p:cNvPr>
          <p:cNvPicPr>
            <a:picLocks noChangeAspect="1"/>
          </p:cNvPicPr>
          <p:nvPr/>
        </p:nvPicPr>
        <p:blipFill>
          <a:blip r:embed="rId3"/>
          <a:stretch>
            <a:fillRect/>
          </a:stretch>
        </p:blipFill>
        <p:spPr>
          <a:xfrm>
            <a:off x="1602780" y="743458"/>
            <a:ext cx="6400800" cy="4205075"/>
          </a:xfrm>
          <a:prstGeom prst="rect">
            <a:avLst/>
          </a:prstGeom>
        </p:spPr>
      </p:pic>
      <p:sp>
        <p:nvSpPr>
          <p:cNvPr id="4" name="Title 3">
            <a:extLst>
              <a:ext uri="{FF2B5EF4-FFF2-40B4-BE49-F238E27FC236}">
                <a16:creationId xmlns:a16="http://schemas.microsoft.com/office/drawing/2014/main" id="{B7CC8429-0289-4DEB-AADC-755CD3423CE3}"/>
              </a:ext>
            </a:extLst>
          </p:cNvPr>
          <p:cNvSpPr>
            <a:spLocks noGrp="1"/>
          </p:cNvSpPr>
          <p:nvPr>
            <p:ph type="title"/>
          </p:nvPr>
        </p:nvSpPr>
        <p:spPr/>
        <p:txBody>
          <a:bodyPr/>
          <a:lstStyle/>
          <a:p>
            <a:r>
              <a:rPr lang="en-US" dirty="0"/>
              <a:t>The Water Cooler</a:t>
            </a:r>
          </a:p>
        </p:txBody>
      </p:sp>
    </p:spTree>
    <p:extLst>
      <p:ext uri="{BB962C8B-B14F-4D97-AF65-F5344CB8AC3E}">
        <p14:creationId xmlns:p14="http://schemas.microsoft.com/office/powerpoint/2010/main" val="86773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DD0995-EAC2-471A-850F-972B9E0EED9E}"/>
              </a:ext>
            </a:extLst>
          </p:cNvPr>
          <p:cNvPicPr>
            <a:picLocks noChangeAspect="1"/>
          </p:cNvPicPr>
          <p:nvPr/>
        </p:nvPicPr>
        <p:blipFill>
          <a:blip r:embed="rId3"/>
          <a:stretch>
            <a:fillRect/>
          </a:stretch>
        </p:blipFill>
        <p:spPr>
          <a:xfrm>
            <a:off x="2675979" y="694019"/>
            <a:ext cx="3792041" cy="3755461"/>
          </a:xfrm>
          <a:prstGeom prst="rect">
            <a:avLst/>
          </a:prstGeom>
        </p:spPr>
      </p:pic>
      <p:sp>
        <p:nvSpPr>
          <p:cNvPr id="5" name="Title 4">
            <a:extLst>
              <a:ext uri="{FF2B5EF4-FFF2-40B4-BE49-F238E27FC236}">
                <a16:creationId xmlns:a16="http://schemas.microsoft.com/office/drawing/2014/main" id="{10702499-3130-4B99-A193-C7430D6298B3}"/>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28488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702499-3130-4B99-A193-C7430D6298B3}"/>
              </a:ext>
            </a:extLst>
          </p:cNvPr>
          <p:cNvSpPr>
            <a:spLocks noGrp="1"/>
          </p:cNvSpPr>
          <p:nvPr>
            <p:ph type="title"/>
          </p:nvPr>
        </p:nvSpPr>
        <p:spPr/>
        <p:txBody>
          <a:bodyPr/>
          <a:lstStyle/>
          <a:p>
            <a:r>
              <a:rPr lang="en-US" dirty="0"/>
              <a:t>Thank You</a:t>
            </a:r>
          </a:p>
        </p:txBody>
      </p:sp>
      <p:pic>
        <p:nvPicPr>
          <p:cNvPr id="3" name="Picture 2">
            <a:extLst>
              <a:ext uri="{FF2B5EF4-FFF2-40B4-BE49-F238E27FC236}">
                <a16:creationId xmlns:a16="http://schemas.microsoft.com/office/drawing/2014/main" id="{FA1E5AAB-F625-4AF4-A90B-2EB0DBA7BCF1}"/>
              </a:ext>
            </a:extLst>
          </p:cNvPr>
          <p:cNvPicPr>
            <a:picLocks noChangeAspect="1"/>
          </p:cNvPicPr>
          <p:nvPr/>
        </p:nvPicPr>
        <p:blipFill>
          <a:blip r:embed="rId3"/>
          <a:stretch>
            <a:fillRect/>
          </a:stretch>
        </p:blipFill>
        <p:spPr>
          <a:xfrm>
            <a:off x="1570454" y="731903"/>
            <a:ext cx="6003091" cy="3206863"/>
          </a:xfrm>
          <a:prstGeom prst="rect">
            <a:avLst/>
          </a:prstGeom>
        </p:spPr>
      </p:pic>
    </p:spTree>
    <p:extLst>
      <p:ext uri="{BB962C8B-B14F-4D97-AF65-F5344CB8AC3E}">
        <p14:creationId xmlns:p14="http://schemas.microsoft.com/office/powerpoint/2010/main" val="679297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8E8900-1633-4EA8-9C15-C1D0C4FFBC7F}"/>
              </a:ext>
            </a:extLst>
          </p:cNvPr>
          <p:cNvSpPr>
            <a:spLocks noGrp="1"/>
          </p:cNvSpPr>
          <p:nvPr>
            <p:ph type="body" sz="quarter" idx="10"/>
          </p:nvPr>
        </p:nvSpPr>
        <p:spPr/>
        <p:txBody>
          <a:bodyPr/>
          <a:lstStyle/>
          <a:p>
            <a:endParaRPr lang="en-US"/>
          </a:p>
        </p:txBody>
      </p:sp>
      <p:sp>
        <p:nvSpPr>
          <p:cNvPr id="2" name="Title 1"/>
          <p:cNvSpPr>
            <a:spLocks noGrp="1"/>
          </p:cNvSpPr>
          <p:nvPr>
            <p:ph type="title"/>
          </p:nvPr>
        </p:nvSpPr>
        <p:spPr/>
        <p:txBody>
          <a:bodyPr/>
          <a:lstStyle/>
          <a:p>
            <a:r>
              <a:rPr lang="en-US" dirty="0"/>
              <a:t>HSA Open Enrollment</a:t>
            </a:r>
          </a:p>
        </p:txBody>
      </p:sp>
      <p:pic>
        <p:nvPicPr>
          <p:cNvPr id="7" name="Picture 6">
            <a:extLst>
              <a:ext uri="{FF2B5EF4-FFF2-40B4-BE49-F238E27FC236}">
                <a16:creationId xmlns:a16="http://schemas.microsoft.com/office/drawing/2014/main" id="{0229B705-9D94-40B3-88E4-1E3168C3EEAF}"/>
              </a:ext>
            </a:extLst>
          </p:cNvPr>
          <p:cNvPicPr>
            <a:picLocks noChangeAspect="1"/>
          </p:cNvPicPr>
          <p:nvPr/>
        </p:nvPicPr>
        <p:blipFill>
          <a:blip r:embed="rId3"/>
          <a:stretch>
            <a:fillRect/>
          </a:stretch>
        </p:blipFill>
        <p:spPr>
          <a:xfrm>
            <a:off x="289621" y="731903"/>
            <a:ext cx="5328268" cy="3808430"/>
          </a:xfrm>
          <a:prstGeom prst="rect">
            <a:avLst/>
          </a:prstGeom>
        </p:spPr>
      </p:pic>
    </p:spTree>
    <p:extLst>
      <p:ext uri="{BB962C8B-B14F-4D97-AF65-F5344CB8AC3E}">
        <p14:creationId xmlns:p14="http://schemas.microsoft.com/office/powerpoint/2010/main" val="2545028662"/>
      </p:ext>
    </p:extLst>
  </p:cSld>
  <p:clrMapOvr>
    <a:masterClrMapping/>
  </p:clrMapOvr>
  <mc:AlternateContent xmlns:mc="http://schemas.openxmlformats.org/markup-compatibility/2006" xmlns:p14="http://schemas.microsoft.com/office/powerpoint/2010/main">
    <mc:Choice Requires="p14">
      <p:transition p14:dur="0" advTm="10317"/>
    </mc:Choice>
    <mc:Fallback xmlns="">
      <p:transition advTm="1031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HSA Open Enrollment</a:t>
            </a:r>
          </a:p>
        </p:txBody>
      </p:sp>
      <p:pic>
        <p:nvPicPr>
          <p:cNvPr id="3" name="Picture 2">
            <a:extLst>
              <a:ext uri="{FF2B5EF4-FFF2-40B4-BE49-F238E27FC236}">
                <a16:creationId xmlns:a16="http://schemas.microsoft.com/office/drawing/2014/main" id="{88C283F8-7369-440E-B656-32D9FAC34B2C}"/>
              </a:ext>
            </a:extLst>
          </p:cNvPr>
          <p:cNvPicPr>
            <a:picLocks noChangeAspect="1"/>
          </p:cNvPicPr>
          <p:nvPr/>
        </p:nvPicPr>
        <p:blipFill>
          <a:blip r:embed="rId3"/>
          <a:stretch>
            <a:fillRect/>
          </a:stretch>
        </p:blipFill>
        <p:spPr>
          <a:xfrm>
            <a:off x="289621" y="731903"/>
            <a:ext cx="6661369" cy="3739045"/>
          </a:xfrm>
          <a:prstGeom prst="rect">
            <a:avLst/>
          </a:prstGeom>
        </p:spPr>
      </p:pic>
    </p:spTree>
    <p:extLst>
      <p:ext uri="{BB962C8B-B14F-4D97-AF65-F5344CB8AC3E}">
        <p14:creationId xmlns:p14="http://schemas.microsoft.com/office/powerpoint/2010/main" val="695218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70BACE-772F-46C8-82EB-9EB3638E9988}"/>
              </a:ext>
            </a:extLst>
          </p:cNvPr>
          <p:cNvPicPr>
            <a:picLocks noChangeAspect="1"/>
          </p:cNvPicPr>
          <p:nvPr/>
        </p:nvPicPr>
        <p:blipFill>
          <a:blip r:embed="rId3"/>
          <a:stretch>
            <a:fillRect/>
          </a:stretch>
        </p:blipFill>
        <p:spPr>
          <a:xfrm>
            <a:off x="454789" y="1200724"/>
            <a:ext cx="8369934" cy="2580862"/>
          </a:xfrm>
          <a:prstGeom prst="rect">
            <a:avLst/>
          </a:prstGeom>
        </p:spPr>
      </p:pic>
      <p:sp>
        <p:nvSpPr>
          <p:cNvPr id="4" name="Text Placeholder 3">
            <a:extLst>
              <a:ext uri="{FF2B5EF4-FFF2-40B4-BE49-F238E27FC236}">
                <a16:creationId xmlns:a16="http://schemas.microsoft.com/office/drawing/2014/main" id="{C9F6190D-F3D2-49B5-A8A0-917C8F55CDDC}"/>
              </a:ext>
            </a:extLst>
          </p:cNvPr>
          <p:cNvSpPr>
            <a:spLocks noGrp="1"/>
          </p:cNvSpPr>
          <p:nvPr>
            <p:ph type="body" sz="quarter" idx="10"/>
          </p:nvPr>
        </p:nvSpPr>
        <p:spPr/>
        <p:txBody>
          <a:bodyPr/>
          <a:lstStyle/>
          <a:p>
            <a:endParaRPr lang="en-US"/>
          </a:p>
        </p:txBody>
      </p:sp>
      <p:sp>
        <p:nvSpPr>
          <p:cNvPr id="2" name="Title 1"/>
          <p:cNvSpPr>
            <a:spLocks noGrp="1"/>
          </p:cNvSpPr>
          <p:nvPr>
            <p:ph type="title"/>
          </p:nvPr>
        </p:nvSpPr>
        <p:spPr/>
        <p:txBody>
          <a:bodyPr/>
          <a:lstStyle/>
          <a:p>
            <a:pPr lvl="0"/>
            <a:r>
              <a:rPr lang="en-US" dirty="0">
                <a:solidFill>
                  <a:schemeClr val="tx1">
                    <a:lumMod val="75000"/>
                    <a:lumOff val="25000"/>
                  </a:schemeClr>
                </a:solidFill>
              </a:rPr>
              <a:t>Warning For No FICA/Medicare Tax Setup</a:t>
            </a:r>
            <a:endParaRPr lang="en-US" dirty="0"/>
          </a:p>
        </p:txBody>
      </p:sp>
    </p:spTree>
    <p:extLst>
      <p:ext uri="{BB962C8B-B14F-4D97-AF65-F5344CB8AC3E}">
        <p14:creationId xmlns:p14="http://schemas.microsoft.com/office/powerpoint/2010/main" val="2004176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solidFill>
                  <a:schemeClr val="tx1">
                    <a:lumMod val="75000"/>
                    <a:lumOff val="25000"/>
                  </a:schemeClr>
                </a:solidFill>
              </a:rPr>
              <a:t>Warning For No FICA/Medicare Tax Setup</a:t>
            </a:r>
          </a:p>
        </p:txBody>
      </p:sp>
      <p:pic>
        <p:nvPicPr>
          <p:cNvPr id="4" name="Picture 3">
            <a:extLst>
              <a:ext uri="{FF2B5EF4-FFF2-40B4-BE49-F238E27FC236}">
                <a16:creationId xmlns:a16="http://schemas.microsoft.com/office/drawing/2014/main" id="{78E5E3CF-6066-441B-8392-DB93CC099B5C}"/>
              </a:ext>
            </a:extLst>
          </p:cNvPr>
          <p:cNvPicPr>
            <a:picLocks noChangeAspect="1"/>
          </p:cNvPicPr>
          <p:nvPr/>
        </p:nvPicPr>
        <p:blipFill>
          <a:blip r:embed="rId3"/>
          <a:stretch>
            <a:fillRect/>
          </a:stretch>
        </p:blipFill>
        <p:spPr>
          <a:xfrm>
            <a:off x="457280" y="731903"/>
            <a:ext cx="6524625" cy="3514725"/>
          </a:xfrm>
          <a:prstGeom prst="rect">
            <a:avLst/>
          </a:prstGeom>
        </p:spPr>
      </p:pic>
    </p:spTree>
    <p:extLst>
      <p:ext uri="{BB962C8B-B14F-4D97-AF65-F5344CB8AC3E}">
        <p14:creationId xmlns:p14="http://schemas.microsoft.com/office/powerpoint/2010/main" val="2258513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solidFill>
                  <a:schemeClr val="tx1">
                    <a:lumMod val="75000"/>
                    <a:lumOff val="25000"/>
                  </a:schemeClr>
                </a:solidFill>
              </a:rPr>
              <a:t>Warning For No FICA/Medicare Tax Setup</a:t>
            </a:r>
          </a:p>
        </p:txBody>
      </p:sp>
      <p:pic>
        <p:nvPicPr>
          <p:cNvPr id="3" name="Picture 2">
            <a:extLst>
              <a:ext uri="{FF2B5EF4-FFF2-40B4-BE49-F238E27FC236}">
                <a16:creationId xmlns:a16="http://schemas.microsoft.com/office/drawing/2014/main" id="{5CEDE3FD-C666-48C2-AB37-9565ED69E2E0}"/>
              </a:ext>
            </a:extLst>
          </p:cNvPr>
          <p:cNvPicPr>
            <a:picLocks noChangeAspect="1"/>
          </p:cNvPicPr>
          <p:nvPr/>
        </p:nvPicPr>
        <p:blipFill>
          <a:blip r:embed="rId3"/>
          <a:stretch>
            <a:fillRect/>
          </a:stretch>
        </p:blipFill>
        <p:spPr>
          <a:xfrm>
            <a:off x="289621" y="686762"/>
            <a:ext cx="5475748" cy="3853598"/>
          </a:xfrm>
          <a:prstGeom prst="rect">
            <a:avLst/>
          </a:prstGeom>
        </p:spPr>
      </p:pic>
    </p:spTree>
    <p:extLst>
      <p:ext uri="{BB962C8B-B14F-4D97-AF65-F5344CB8AC3E}">
        <p14:creationId xmlns:p14="http://schemas.microsoft.com/office/powerpoint/2010/main" val="768994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Connect 2019 - TITLE Slides">
  <a:themeElements>
    <a:clrScheme name="Connect 2019 2 1">
      <a:dk1>
        <a:srgbClr val="000000"/>
      </a:dk1>
      <a:lt1>
        <a:srgbClr val="FFFFFF"/>
      </a:lt1>
      <a:dk2>
        <a:srgbClr val="121941"/>
      </a:dk2>
      <a:lt2>
        <a:srgbClr val="EEECE1"/>
      </a:lt2>
      <a:accent1>
        <a:srgbClr val="4F81BD"/>
      </a:accent1>
      <a:accent2>
        <a:srgbClr val="51BDC5"/>
      </a:accent2>
      <a:accent3>
        <a:srgbClr val="909E42"/>
      </a:accent3>
      <a:accent4>
        <a:srgbClr val="495124"/>
      </a:accent4>
      <a:accent5>
        <a:srgbClr val="0086A1"/>
      </a:accent5>
      <a:accent6>
        <a:srgbClr val="015B97"/>
      </a:accent6>
      <a:hlink>
        <a:srgbClr val="015B97"/>
      </a:hlink>
      <a:folHlink>
        <a:srgbClr val="909E4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6350" cap="sq" algn="ctr">
          <a:solidFill>
            <a:schemeClr val="bg1">
              <a:lumMod val="50000"/>
            </a:schemeClr>
          </a:solidFill>
          <a:miter lim="800000"/>
          <a:headEnd/>
          <a:tailEnd/>
        </a:ln>
        <a:effectLst/>
      </a:spPr>
      <a:bodyPr wrap="none" anchor="ctr"/>
      <a:lstStyle>
        <a:defPPr algn="ctr">
          <a:defRPr dirty="0" smtClean="0">
            <a:solidFill>
              <a:schemeClr val="tx1">
                <a:lumMod val="75000"/>
                <a:lumOff val="25000"/>
              </a:schemeClr>
            </a:solidFill>
            <a:latin typeface="Tahoma" pitchFamily="34" charset="0"/>
            <a:cs typeface="Tahoma" pitchFamily="34" charset="0"/>
          </a:defRPr>
        </a:defPPr>
      </a:lstStyle>
    </a:spDef>
    <a:lnDef>
      <a:spPr bwMode="auto">
        <a:solidFill>
          <a:schemeClr val="accent2"/>
        </a:solidFill>
        <a:ln w="6350" cap="sq" cmpd="sng" algn="ctr">
          <a:solidFill>
            <a:schemeClr val="tx1">
              <a:lumMod val="50000"/>
              <a:lumOff val="50000"/>
            </a:schemeClr>
          </a:solidFill>
          <a:prstDash val="solid"/>
          <a:round/>
          <a:headEnd type="oval" w="sm" len="sm"/>
          <a:tailEnd type="oval" w="sm" len="sm"/>
        </a:ln>
        <a:effectLst/>
      </a:spPr>
      <a:bodyPr/>
      <a:lstStyle/>
    </a:lnDef>
    <a:txDef>
      <a:spPr bwMode="auto">
        <a:noFill/>
        <a:ln w="12700" cap="sq" algn="ctr">
          <a:noFill/>
          <a:miter lim="800000"/>
          <a:headEnd/>
          <a:tailEnd/>
        </a:ln>
        <a:effectLst/>
      </a:spPr>
      <a:bodyPr wrap="none" rtlCol="0">
        <a:spAutoFit/>
      </a:bodyPr>
      <a:lstStyle>
        <a:defPPr>
          <a:defRPr sz="1600" smtClean="0">
            <a:solidFill>
              <a:schemeClr val="tx1">
                <a:lumMod val="65000"/>
                <a:lumOff val="35000"/>
              </a:schemeClr>
            </a:solidFill>
            <a:latin typeface="Tahoma" pitchFamily="34" charset="0"/>
            <a:cs typeface="Tahoma" pitchFamily="34" charset="0"/>
          </a:defRPr>
        </a:defPPr>
      </a:lstStyle>
    </a:txDef>
  </a:objectDefaults>
  <a:extraClrSchemeLst/>
  <a:extLst>
    <a:ext uri="{05A4C25C-085E-4340-85A3-A5531E510DB2}">
      <thm15:themeFamily xmlns:thm15="http://schemas.microsoft.com/office/thememl/2012/main" name="9196 C&amp;J Executive Forum 2018 PowerPoint Template.pptx" id="{95C5F74F-D2CF-9847-A5E5-266D19D093BE}" vid="{8BD334F4-2480-834C-BA03-8D0E3051A90F}"/>
    </a:ext>
  </a:extLst>
</a:theme>
</file>

<file path=ppt/theme/theme2.xml><?xml version="1.0" encoding="utf-8"?>
<a:theme xmlns:a="http://schemas.openxmlformats.org/drawingml/2006/main" name="Connect 2019 - SECTION Slides">
  <a:themeElements>
    <a:clrScheme name="Connect 2019 2 1">
      <a:dk1>
        <a:srgbClr val="000000"/>
      </a:dk1>
      <a:lt1>
        <a:srgbClr val="FFFFFF"/>
      </a:lt1>
      <a:dk2>
        <a:srgbClr val="121941"/>
      </a:dk2>
      <a:lt2>
        <a:srgbClr val="EEECE1"/>
      </a:lt2>
      <a:accent1>
        <a:srgbClr val="4F81BD"/>
      </a:accent1>
      <a:accent2>
        <a:srgbClr val="51BDC5"/>
      </a:accent2>
      <a:accent3>
        <a:srgbClr val="909E42"/>
      </a:accent3>
      <a:accent4>
        <a:srgbClr val="495124"/>
      </a:accent4>
      <a:accent5>
        <a:srgbClr val="0086A1"/>
      </a:accent5>
      <a:accent6>
        <a:srgbClr val="015B97"/>
      </a:accent6>
      <a:hlink>
        <a:srgbClr val="015B97"/>
      </a:hlink>
      <a:folHlink>
        <a:srgbClr val="909E4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6350" cap="sq" algn="ctr">
          <a:solidFill>
            <a:schemeClr val="bg1">
              <a:lumMod val="50000"/>
            </a:schemeClr>
          </a:solidFill>
          <a:miter lim="800000"/>
          <a:headEnd/>
          <a:tailEnd/>
        </a:ln>
        <a:effectLst/>
      </a:spPr>
      <a:bodyPr wrap="none" anchor="ctr"/>
      <a:lstStyle>
        <a:defPPr algn="ctr">
          <a:defRPr dirty="0" smtClean="0">
            <a:solidFill>
              <a:schemeClr val="tx1">
                <a:lumMod val="75000"/>
                <a:lumOff val="25000"/>
              </a:schemeClr>
            </a:solidFill>
            <a:latin typeface="Tahoma" pitchFamily="34" charset="0"/>
            <a:cs typeface="Tahoma" pitchFamily="34" charset="0"/>
          </a:defRPr>
        </a:defPPr>
      </a:lstStyle>
    </a:spDef>
    <a:lnDef>
      <a:spPr bwMode="auto">
        <a:solidFill>
          <a:schemeClr val="accent2"/>
        </a:solidFill>
        <a:ln w="6350" cap="sq" cmpd="sng" algn="ctr">
          <a:solidFill>
            <a:schemeClr val="tx1">
              <a:lumMod val="50000"/>
              <a:lumOff val="50000"/>
            </a:schemeClr>
          </a:solidFill>
          <a:prstDash val="solid"/>
          <a:round/>
          <a:headEnd type="oval" w="sm" len="sm"/>
          <a:tailEnd type="oval" w="sm" len="sm"/>
        </a:ln>
        <a:effectLst/>
      </a:spPr>
      <a:bodyPr/>
      <a:lstStyle/>
    </a:lnDef>
    <a:txDef>
      <a:spPr bwMode="auto">
        <a:noFill/>
        <a:ln w="12700" cap="sq" algn="ctr">
          <a:noFill/>
          <a:miter lim="800000"/>
          <a:headEnd/>
          <a:tailEnd/>
        </a:ln>
        <a:effectLst/>
      </a:spPr>
      <a:bodyPr wrap="square">
        <a:spAutoFit/>
      </a:bodyPr>
      <a:lstStyle>
        <a:defPPr>
          <a:defRPr sz="1600" dirty="0" smtClean="0">
            <a:solidFill>
              <a:schemeClr val="tx1">
                <a:lumMod val="75000"/>
                <a:lumOff val="25000"/>
              </a:schemeClr>
            </a:solidFill>
            <a:latin typeface="Tahoma" pitchFamily="34" charset="0"/>
            <a:cs typeface="Tahoma" pitchFamily="34" charset="0"/>
          </a:defRPr>
        </a:defPPr>
      </a:lstStyle>
    </a:txDef>
  </a:objectDefaults>
  <a:extraClrSchemeLst/>
  <a:extLst>
    <a:ext uri="{05A4C25C-085E-4340-85A3-A5531E510DB2}">
      <thm15:themeFamily xmlns:thm15="http://schemas.microsoft.com/office/thememl/2012/main" name="9196 C&amp;J Executive Forum 2018 PowerPoint Template.pptx" id="{95C5F74F-D2CF-9847-A5E5-266D19D093BE}" vid="{A133437B-B301-764E-A946-8F0893454E7D}"/>
    </a:ext>
  </a:extLst>
</a:theme>
</file>

<file path=ppt/theme/theme3.xml><?xml version="1.0" encoding="utf-8"?>
<a:theme xmlns:a="http://schemas.openxmlformats.org/drawingml/2006/main" name="Connect 2019 - BOKEH CONTENT Slides">
  <a:themeElements>
    <a:clrScheme name="Connect 2019 2 1">
      <a:dk1>
        <a:srgbClr val="000000"/>
      </a:dk1>
      <a:lt1>
        <a:srgbClr val="FFFFFF"/>
      </a:lt1>
      <a:dk2>
        <a:srgbClr val="121941"/>
      </a:dk2>
      <a:lt2>
        <a:srgbClr val="EEECE1"/>
      </a:lt2>
      <a:accent1>
        <a:srgbClr val="4F81BD"/>
      </a:accent1>
      <a:accent2>
        <a:srgbClr val="51BDC5"/>
      </a:accent2>
      <a:accent3>
        <a:srgbClr val="909E42"/>
      </a:accent3>
      <a:accent4>
        <a:srgbClr val="495124"/>
      </a:accent4>
      <a:accent5>
        <a:srgbClr val="0086A1"/>
      </a:accent5>
      <a:accent6>
        <a:srgbClr val="015B97"/>
      </a:accent6>
      <a:hlink>
        <a:srgbClr val="015B97"/>
      </a:hlink>
      <a:folHlink>
        <a:srgbClr val="909E4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85000"/>
            <a:alpha val="28000"/>
          </a:schemeClr>
        </a:solidFill>
        <a:ln w="6350" cap="sq" algn="ctr">
          <a:solidFill>
            <a:schemeClr val="bg1">
              <a:lumMod val="65000"/>
            </a:schemeClr>
          </a:solidFill>
          <a:miter lim="800000"/>
          <a:headEnd/>
          <a:tailEnd/>
        </a:ln>
        <a:effectLst/>
      </a:spPr>
      <a:bodyPr wrap="none" rtlCol="0" anchor="ctr"/>
      <a:lstStyle>
        <a:defPPr algn="ctr">
          <a:defRPr dirty="0" smtClean="0">
            <a:solidFill>
              <a:schemeClr val="tx1">
                <a:lumMod val="75000"/>
                <a:lumOff val="25000"/>
              </a:schemeClr>
            </a:solidFill>
            <a:latin typeface="Tahoma" pitchFamily="34" charset="0"/>
            <a:cs typeface="Tahoma" pitchFamily="34" charset="0"/>
          </a:defRPr>
        </a:defPPr>
      </a:lstStyle>
    </a:spDef>
    <a:lnDef>
      <a:spPr bwMode="auto">
        <a:solidFill>
          <a:schemeClr val="accent2"/>
        </a:solidFill>
        <a:ln w="6350" cap="sq" cmpd="sng" algn="ctr">
          <a:solidFill>
            <a:schemeClr val="bg1">
              <a:lumMod val="65000"/>
            </a:schemeClr>
          </a:solidFill>
          <a:prstDash val="solid"/>
          <a:round/>
          <a:headEnd type="none" w="sm" len="sm"/>
          <a:tailEnd type="none" w="sm" len="sm"/>
        </a:ln>
        <a:effectLst/>
      </a:spPr>
      <a:bodyPr/>
      <a:lstStyle/>
    </a:lnDef>
    <a:txDef>
      <a:spPr bwMode="auto">
        <a:noFill/>
        <a:ln w="12700" cap="sq" algn="ctr">
          <a:noFill/>
          <a:miter lim="800000"/>
          <a:headEnd/>
          <a:tailEnd/>
        </a:ln>
        <a:effectLst/>
      </a:spPr>
      <a:bodyPr wrap="none" rtlCol="0">
        <a:spAutoFit/>
      </a:bodyPr>
      <a:lstStyle>
        <a:defPPr>
          <a:defRPr sz="1600">
            <a:solidFill>
              <a:schemeClr val="tx1">
                <a:lumMod val="65000"/>
                <a:lumOff val="35000"/>
              </a:schemeClr>
            </a:solidFill>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9196 C&amp;J Executive Forum 2018 PowerPoint Template.pptx" id="{95C5F74F-D2CF-9847-A5E5-266D19D093BE}" vid="{6CDE1351-102C-3B44-B277-21E8660904B9}"/>
    </a:ext>
  </a:extLst>
</a:theme>
</file>

<file path=ppt/theme/theme4.xml><?xml version="1.0" encoding="utf-8"?>
<a:theme xmlns:a="http://schemas.openxmlformats.org/drawingml/2006/main" name="Connect 2019 - DATA CONTENT Slides">
  <a:themeElements>
    <a:clrScheme name="Connect 2019 2 1">
      <a:dk1>
        <a:srgbClr val="000000"/>
      </a:dk1>
      <a:lt1>
        <a:srgbClr val="FFFFFF"/>
      </a:lt1>
      <a:dk2>
        <a:srgbClr val="121941"/>
      </a:dk2>
      <a:lt2>
        <a:srgbClr val="EEECE1"/>
      </a:lt2>
      <a:accent1>
        <a:srgbClr val="4F81BD"/>
      </a:accent1>
      <a:accent2>
        <a:srgbClr val="51BDC5"/>
      </a:accent2>
      <a:accent3>
        <a:srgbClr val="909E42"/>
      </a:accent3>
      <a:accent4>
        <a:srgbClr val="495124"/>
      </a:accent4>
      <a:accent5>
        <a:srgbClr val="0086A1"/>
      </a:accent5>
      <a:accent6>
        <a:srgbClr val="015B97"/>
      </a:accent6>
      <a:hlink>
        <a:srgbClr val="015B97"/>
      </a:hlink>
      <a:folHlink>
        <a:srgbClr val="909E4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6350" cap="sq" algn="ctr">
          <a:solidFill>
            <a:schemeClr val="bg1">
              <a:lumMod val="50000"/>
            </a:schemeClr>
          </a:solidFill>
          <a:miter lim="800000"/>
          <a:headEnd/>
          <a:tailEnd/>
        </a:ln>
        <a:effectLst/>
      </a:spPr>
      <a:bodyPr wrap="none" anchor="ctr"/>
      <a:lstStyle>
        <a:defPPr algn="ctr">
          <a:defRPr dirty="0" smtClean="0">
            <a:solidFill>
              <a:schemeClr val="tx1">
                <a:lumMod val="75000"/>
                <a:lumOff val="25000"/>
              </a:schemeClr>
            </a:solidFill>
            <a:latin typeface="Tahoma" pitchFamily="34" charset="0"/>
            <a:cs typeface="Tahoma" pitchFamily="34" charset="0"/>
          </a:defRPr>
        </a:defPPr>
      </a:lstStyle>
    </a:spDef>
    <a:lnDef>
      <a:spPr bwMode="auto">
        <a:solidFill>
          <a:schemeClr val="accent2"/>
        </a:solidFill>
        <a:ln w="6350" cap="sq" cmpd="sng" algn="ctr">
          <a:solidFill>
            <a:schemeClr val="tx1">
              <a:lumMod val="50000"/>
              <a:lumOff val="50000"/>
            </a:schemeClr>
          </a:solidFill>
          <a:prstDash val="solid"/>
          <a:round/>
          <a:headEnd type="oval" w="sm" len="sm"/>
          <a:tailEnd type="oval" w="sm" len="sm"/>
        </a:ln>
        <a:effectLst/>
      </a:spPr>
      <a:bodyPr/>
      <a:lstStyle/>
    </a:lnDef>
    <a:txDef>
      <a:spPr bwMode="auto">
        <a:noFill/>
        <a:ln w="12700" cap="sq" algn="ctr">
          <a:noFill/>
          <a:miter lim="800000"/>
          <a:headEnd/>
          <a:tailEnd/>
        </a:ln>
        <a:effectLst/>
      </a:spPr>
      <a:bodyPr wrap="square">
        <a:spAutoFit/>
      </a:bodyPr>
      <a:lstStyle>
        <a:defPPr>
          <a:defRPr sz="1600" dirty="0" smtClean="0">
            <a:solidFill>
              <a:schemeClr val="tx1">
                <a:lumMod val="75000"/>
                <a:lumOff val="25000"/>
              </a:schemeClr>
            </a:solidFill>
            <a:latin typeface="Tahoma" pitchFamily="34" charset="0"/>
            <a:cs typeface="Tahoma" pitchFamily="34" charset="0"/>
          </a:defRPr>
        </a:defPPr>
      </a:lstStyle>
    </a:txDef>
  </a:objectDefaults>
  <a:extraClrSchemeLst/>
  <a:extLst>
    <a:ext uri="{05A4C25C-085E-4340-85A3-A5531E510DB2}">
      <thm15:themeFamily xmlns:thm15="http://schemas.microsoft.com/office/thememl/2012/main" name="9196 C&amp;J Executive Forum 2018 PowerPoint Template.pptx" id="{95C5F74F-D2CF-9847-A5E5-266D19D093BE}" vid="{6CDE1351-102C-3B44-B277-21E8660904B9}"/>
    </a:ext>
  </a:extLst>
</a:theme>
</file>

<file path=ppt/theme/theme5.xml><?xml version="1.0" encoding="utf-8"?>
<a:theme xmlns:a="http://schemas.openxmlformats.org/drawingml/2006/main" name="Connect 2019 - IMAGE CONTENT Slides">
  <a:themeElements>
    <a:clrScheme name="Connect 2019 2 1">
      <a:dk1>
        <a:srgbClr val="000000"/>
      </a:dk1>
      <a:lt1>
        <a:srgbClr val="FFFFFF"/>
      </a:lt1>
      <a:dk2>
        <a:srgbClr val="121941"/>
      </a:dk2>
      <a:lt2>
        <a:srgbClr val="EEECE1"/>
      </a:lt2>
      <a:accent1>
        <a:srgbClr val="4F81BD"/>
      </a:accent1>
      <a:accent2>
        <a:srgbClr val="51BDC5"/>
      </a:accent2>
      <a:accent3>
        <a:srgbClr val="909E42"/>
      </a:accent3>
      <a:accent4>
        <a:srgbClr val="495124"/>
      </a:accent4>
      <a:accent5>
        <a:srgbClr val="0086A1"/>
      </a:accent5>
      <a:accent6>
        <a:srgbClr val="015B97"/>
      </a:accent6>
      <a:hlink>
        <a:srgbClr val="015B97"/>
      </a:hlink>
      <a:folHlink>
        <a:srgbClr val="909E4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6350" cap="sq" algn="ctr">
          <a:solidFill>
            <a:schemeClr val="bg1">
              <a:lumMod val="50000"/>
            </a:schemeClr>
          </a:solidFill>
          <a:miter lim="800000"/>
          <a:headEnd/>
          <a:tailEnd/>
        </a:ln>
        <a:effectLst/>
      </a:spPr>
      <a:bodyPr wrap="none" anchor="ctr"/>
      <a:lstStyle>
        <a:defPPr algn="ctr">
          <a:defRPr dirty="0" smtClean="0">
            <a:solidFill>
              <a:schemeClr val="tx1">
                <a:lumMod val="75000"/>
                <a:lumOff val="25000"/>
              </a:schemeClr>
            </a:solidFill>
            <a:latin typeface="Tahoma" pitchFamily="34" charset="0"/>
            <a:cs typeface="Tahoma" pitchFamily="34" charset="0"/>
          </a:defRPr>
        </a:defPPr>
      </a:lstStyle>
    </a:spDef>
    <a:lnDef>
      <a:spPr bwMode="auto">
        <a:solidFill>
          <a:schemeClr val="accent2"/>
        </a:solidFill>
        <a:ln w="6350" cap="sq" cmpd="sng" algn="ctr">
          <a:solidFill>
            <a:schemeClr val="tx1">
              <a:lumMod val="50000"/>
              <a:lumOff val="50000"/>
            </a:schemeClr>
          </a:solidFill>
          <a:prstDash val="solid"/>
          <a:round/>
          <a:headEnd type="oval" w="sm" len="sm"/>
          <a:tailEnd type="oval" w="sm" len="sm"/>
        </a:ln>
        <a:effectLst/>
      </a:spPr>
      <a:bodyPr/>
      <a:lstStyle/>
    </a:lnDef>
    <a:txDef>
      <a:spPr bwMode="auto">
        <a:noFill/>
        <a:ln w="12700" cap="sq" algn="ctr">
          <a:noFill/>
          <a:miter lim="800000"/>
          <a:headEnd/>
          <a:tailEnd/>
        </a:ln>
        <a:effectLst/>
      </a:spPr>
      <a:bodyPr wrap="square">
        <a:spAutoFit/>
      </a:bodyPr>
      <a:lstStyle>
        <a:defPPr>
          <a:defRPr sz="1600" dirty="0" smtClean="0">
            <a:solidFill>
              <a:schemeClr val="tx1">
                <a:lumMod val="75000"/>
                <a:lumOff val="25000"/>
              </a:schemeClr>
            </a:solidFill>
            <a:latin typeface="Tahoma" pitchFamily="34" charset="0"/>
            <a:cs typeface="Tahoma" pitchFamily="34" charset="0"/>
          </a:defRPr>
        </a:defPPr>
      </a:lstStyle>
    </a:txDef>
  </a:objectDefaults>
  <a:extraClrSchemeLst/>
  <a:extLst>
    <a:ext uri="{05A4C25C-085E-4340-85A3-A5531E510DB2}">
      <thm15:themeFamily xmlns:thm15="http://schemas.microsoft.com/office/thememl/2012/main" name="9196 C&amp;J Executive Forum 2018 PowerPoint Template.pptx" id="{95C5F74F-D2CF-9847-A5E5-266D19D093BE}" vid="{6CDE1351-102C-3B44-B277-21E8660904B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1DD2BCD07E1C4A804FEBFAD064D665" ma:contentTypeVersion="0" ma:contentTypeDescription="Create a new document." ma:contentTypeScope="" ma:versionID="a6a82881d3ce09f869cebe55ca00809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F3735A1A-98F5-44B9-9A7F-D3A37BCA6C65}">
  <ds:schemaRefs>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F135BDD1-A6DD-463F-96E1-1D64E8A54422}">
  <ds:schemaRefs>
    <ds:schemaRef ds:uri="http://schemas.microsoft.com/sharepoint/v3/contenttype/forms"/>
  </ds:schemaRefs>
</ds:datastoreItem>
</file>

<file path=customXml/itemProps3.xml><?xml version="1.0" encoding="utf-8"?>
<ds:datastoreItem xmlns:ds="http://schemas.openxmlformats.org/officeDocument/2006/customXml" ds:itemID="{EED550EF-E6EA-4BC2-B3E7-4456B0EA4E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9196 C&amp;J Executive Forum 2018 PowerPoint Template</Template>
  <TotalTime>1657</TotalTime>
  <Words>3401</Words>
  <Application>Microsoft Office PowerPoint</Application>
  <PresentationFormat>On-screen Show (16:9)</PresentationFormat>
  <Paragraphs>371</Paragraphs>
  <Slides>49</Slides>
  <Notes>49</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49</vt:i4>
      </vt:variant>
    </vt:vector>
  </HeadingPairs>
  <TitlesOfParts>
    <vt:vector size="57" baseType="lpstr">
      <vt:lpstr>Arial</vt:lpstr>
      <vt:lpstr>Calibri</vt:lpstr>
      <vt:lpstr>Tahoma</vt:lpstr>
      <vt:lpstr>Connect 2019 - TITLE Slides</vt:lpstr>
      <vt:lpstr>Connect 2019 - SECTION Slides</vt:lpstr>
      <vt:lpstr>Connect 2019 - BOKEH CONTENT Slides</vt:lpstr>
      <vt:lpstr>Connect 2019 - DATA CONTENT Slides</vt:lpstr>
      <vt:lpstr>Connect 2019 - IMAGE CONTENT Slides</vt:lpstr>
      <vt:lpstr>New World ERP   What’s New in HR/Payroll  in 2018.1 and 2019.1</vt:lpstr>
      <vt:lpstr>Agenda</vt:lpstr>
      <vt:lpstr>2018.1 MIU Patch Enhancements</vt:lpstr>
      <vt:lpstr>ReadyForm Integration for Year End</vt:lpstr>
      <vt:lpstr>HSA Open Enrollment</vt:lpstr>
      <vt:lpstr>HSA Open Enrollment</vt:lpstr>
      <vt:lpstr>Warning For No FICA/Medicare Tax Setup</vt:lpstr>
      <vt:lpstr>Warning For No FICA/Medicare Tax Setup</vt:lpstr>
      <vt:lpstr>Warning For No FICA/Medicare Tax Setup</vt:lpstr>
      <vt:lpstr>Other Percent FLSA Calculation</vt:lpstr>
      <vt:lpstr>Other Percent FLSA</vt:lpstr>
      <vt:lpstr>Delete Users Shared Reports</vt:lpstr>
      <vt:lpstr>GL Distribution Report</vt:lpstr>
      <vt:lpstr>GL Distribution Report</vt:lpstr>
      <vt:lpstr>ExecuTime Integration</vt:lpstr>
      <vt:lpstr>ExecuTime Integration</vt:lpstr>
      <vt:lpstr>ExecuTime Integration</vt:lpstr>
      <vt:lpstr>ExecuTime Integration</vt:lpstr>
      <vt:lpstr>ExecuTime Integration</vt:lpstr>
      <vt:lpstr>ExecuTime Integration</vt:lpstr>
      <vt:lpstr>ExecuTime Integration</vt:lpstr>
      <vt:lpstr>ExecuTime Integration</vt:lpstr>
      <vt:lpstr>2019.1 Release Enhancements</vt:lpstr>
      <vt:lpstr>Mini Payroll Batches</vt:lpstr>
      <vt:lpstr>Mini Payroll Batches</vt:lpstr>
      <vt:lpstr>Mini Payroll Batches</vt:lpstr>
      <vt:lpstr>Performance Enhancement – Adding Employee to Payroll Batch</vt:lpstr>
      <vt:lpstr>Edit eSuite Change Requests</vt:lpstr>
      <vt:lpstr>Edit eSuite Change Requests</vt:lpstr>
      <vt:lpstr>Edit eSuite Change Requests</vt:lpstr>
      <vt:lpstr>Edit eSuite Change Requests</vt:lpstr>
      <vt:lpstr>Pay Day Register and One Time Buttons in Time Entry</vt:lpstr>
      <vt:lpstr>Pay Day Register and One Time Buttons in Time Entry</vt:lpstr>
      <vt:lpstr>Out of Range Date in Time Entry Displays in Red Text </vt:lpstr>
      <vt:lpstr>New Employment Date Report </vt:lpstr>
      <vt:lpstr>New Employment Date Report </vt:lpstr>
      <vt:lpstr>New Employment Date Report - Results </vt:lpstr>
      <vt:lpstr>Exclude “Budget Only” Positions From Open Position Report </vt:lpstr>
      <vt:lpstr>Exclude “Budget Only” Positions From Open Position Report </vt:lpstr>
      <vt:lpstr>Position Budget to Actual Comparison Report</vt:lpstr>
      <vt:lpstr>Position Budget to Actual Comparison Report</vt:lpstr>
      <vt:lpstr>Position Budget to Actual Comparison Report</vt:lpstr>
      <vt:lpstr>Help Central is web based </vt:lpstr>
      <vt:lpstr>https://www.Tylertech.com</vt:lpstr>
      <vt:lpstr>Tyler Community</vt:lpstr>
      <vt:lpstr>Forums</vt:lpstr>
      <vt:lpstr>The Water Cooler</vt:lpstr>
      <vt:lpstr>Questions?</vt:lpstr>
      <vt:lpstr>Thank You</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Wissing, Jody</dc:creator>
  <cp:lastModifiedBy>Miller, Sherri</cp:lastModifiedBy>
  <cp:revision>184</cp:revision>
  <cp:lastPrinted>2019-05-02T14:29:07Z</cp:lastPrinted>
  <dcterms:created xsi:type="dcterms:W3CDTF">2018-10-03T20:15:37Z</dcterms:created>
  <dcterms:modified xsi:type="dcterms:W3CDTF">2019-05-02T14:32:22Z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0x010100121DD2BCD07E1C4A804FEBFAD064D665</vt:lpwstr>
  </property>
</Properties>
</file>